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7.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16.png"/><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7.pn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8.png"/><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382905" y="90170"/>
            <a:ext cx="12192000" cy="6858000"/>
          </a:xfrm>
          <a:prstGeom prst="rect">
            <a:avLst/>
          </a:prstGeom>
        </p:spPr>
      </p:pic>
      <p:pic>
        <p:nvPicPr>
          <p:cNvPr id="3" name="Picture 2" descr="image.png"/>
          <p:cNvPicPr>
            <a:picLocks noChangeAspect="1"/>
          </p:cNvPicPr>
          <p:nvPr/>
        </p:nvPicPr>
        <p:blipFill>
          <a:blip r:embed="rId2"/>
          <a:stretch>
            <a:fillRect/>
          </a:stretch>
        </p:blipFill>
        <p:spPr>
          <a:xfrm>
            <a:off x="4338637" y="2145506"/>
            <a:ext cx="3514725" cy="314325"/>
          </a:xfrm>
          <a:prstGeom prst="rect">
            <a:avLst/>
          </a:prstGeom>
        </p:spPr>
      </p:pic>
      <p:sp>
        <p:nvSpPr>
          <p:cNvPr id="4" name="TextBox 3"/>
          <p:cNvSpPr txBox="1"/>
          <p:nvPr/>
        </p:nvSpPr>
        <p:spPr>
          <a:xfrm>
            <a:off x="2460545" y="2697956"/>
            <a:ext cx="7270908" cy="642937"/>
          </a:xfrm>
          <a:prstGeom prst="rect">
            <a:avLst/>
          </a:prstGeom>
          <a:noFill/>
        </p:spPr>
        <p:txBody>
          <a:bodyPr wrap="square" lIns="0" tIns="0" rIns="0" bIns="0" anchor="t">
            <a:spAutoFit/>
          </a:bodyPr>
          <a:lstStyle/>
          <a:p>
            <a:pPr algn="ctr">
              <a:lnSpc>
                <a:spcPts val="5060"/>
              </a:lnSpc>
            </a:pPr>
            <a:r>
              <a:rPr sz="4050" b="1" i="0" u="none">
                <a:solidFill>
                  <a:srgbClr val="0F172A"/>
                </a:solidFill>
                <a:latin typeface="Poppins"/>
              </a:rPr>
              <a:t>Mit 50 fängt das Sparen an</a:t>
            </a:r>
            <a:endParaRPr sz="4050" b="1" i="0" u="none">
              <a:solidFill>
                <a:srgbClr val="0F172A"/>
              </a:solidFill>
              <a:latin typeface="Poppins"/>
            </a:endParaRPr>
          </a:p>
        </p:txBody>
      </p:sp>
      <p:sp>
        <p:nvSpPr>
          <p:cNvPr id="5" name="TextBox 4"/>
          <p:cNvSpPr txBox="1"/>
          <p:nvPr/>
        </p:nvSpPr>
        <p:spPr>
          <a:xfrm>
            <a:off x="2461260" y="4119245"/>
            <a:ext cx="7682865" cy="628015"/>
          </a:xfrm>
          <a:prstGeom prst="rect">
            <a:avLst/>
          </a:prstGeom>
          <a:noFill/>
        </p:spPr>
        <p:txBody>
          <a:bodyPr wrap="square" lIns="0" tIns="0" rIns="0" bIns="0" anchor="t">
            <a:noAutofit/>
          </a:bodyPr>
          <a:lstStyle/>
          <a:p>
            <a:pPr algn="ctr">
              <a:lnSpc>
                <a:spcPts val="2475"/>
              </a:lnSpc>
            </a:pPr>
            <a:r>
              <a:rPr sz="1650" b="0" i="0" u="none">
                <a:solidFill>
                  <a:srgbClr val="64748B"/>
                </a:solidFill>
                <a:latin typeface="Lato"/>
              </a:rPr>
              <a:t>Vermögensaufbau in der zweiten Lebenshälfte: Wie Sie in 15 bis 20 Jahren noch finanziell unabhängig in die Rente starten.</a:t>
            </a:r>
            <a:endParaRPr sz="1650" b="0" i="0" u="none">
              <a:solidFill>
                <a:srgbClr val="64748B"/>
              </a:solidFill>
              <a:latin typeface="Lato"/>
            </a:endParaRPr>
          </a:p>
        </p:txBody>
      </p:sp>
      <p:sp>
        <p:nvSpPr>
          <p:cNvPr id="6" name="TextBox 5"/>
          <p:cNvSpPr txBox="1"/>
          <p:nvPr/>
        </p:nvSpPr>
        <p:spPr>
          <a:xfrm>
            <a:off x="4881562" y="4541043"/>
            <a:ext cx="2428875" cy="173355"/>
          </a:xfrm>
          <a:prstGeom prst="rect">
            <a:avLst/>
          </a:prstGeom>
          <a:noFill/>
        </p:spPr>
        <p:txBody>
          <a:bodyPr wrap="square" lIns="0" tIns="0" rIns="0" bIns="0" anchor="t">
            <a:spAutoFit/>
          </a:bodyPr>
          <a:lstStyle/>
          <a:p>
            <a:pPr algn="ctr"/>
            <a:r>
              <a:rPr sz="1125" b="0" i="0" u="none">
                <a:solidFill>
                  <a:srgbClr val="94A3B8"/>
                </a:solidFill>
                <a:latin typeface="Lato Medium"/>
              </a:rPr>
              <a:t>Quelle: Welt am Sonntag ()</a:t>
            </a:r>
            <a:endParaRPr sz="1125" b="0" i="0" u="none">
              <a:solidFill>
                <a:srgbClr val="94A3B8"/>
              </a:solidFill>
              <a:latin typeface="Lato Medium"/>
            </a:endParaRPr>
          </a:p>
        </p:txBody>
      </p:sp>
      <p:sp>
        <p:nvSpPr>
          <p:cNvPr id="7" name="TextBox 6"/>
          <p:cNvSpPr txBox="1"/>
          <p:nvPr/>
        </p:nvSpPr>
        <p:spPr>
          <a:xfrm>
            <a:off x="10663237" y="6515100"/>
            <a:ext cx="957262" cy="152400"/>
          </a:xfrm>
          <a:prstGeom prst="rect">
            <a:avLst/>
          </a:prstGeom>
          <a:noFill/>
        </p:spPr>
        <p:txBody>
          <a:bodyPr wrap="square" lIns="0" tIns="0" rIns="0" bIns="0" anchor="t">
            <a:spAutoFit/>
          </a:bodyPr>
          <a:lstStyle/>
          <a:p>
            <a:pPr algn="l"/>
            <a:r>
              <a:rPr sz="975" b="1" i="0" u="none">
                <a:solidFill>
                  <a:srgbClr val="94A3B8"/>
                </a:solidFill>
                <a:latin typeface="Lato"/>
              </a:rPr>
              <a:t>vorsorge27.info</a:t>
            </a:r>
            <a:endParaRPr sz="975" b="1" i="0" u="none">
              <a:solidFill>
                <a:srgbClr val="94A3B8"/>
              </a:solidFill>
              <a:latin typeface="La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sp>
        <p:nvSpPr>
          <p:cNvPr id="3" name="TextBox 2"/>
          <p:cNvSpPr txBox="1"/>
          <p:nvPr/>
        </p:nvSpPr>
        <p:spPr>
          <a:xfrm>
            <a:off x="1876425" y="2845296"/>
            <a:ext cx="8439150" cy="1519832"/>
          </a:xfrm>
          <a:prstGeom prst="rect">
            <a:avLst/>
          </a:prstGeom>
          <a:noFill/>
        </p:spPr>
        <p:txBody>
          <a:bodyPr wrap="square" lIns="0" tIns="0" rIns="0" bIns="0" anchor="t">
            <a:spAutoFit/>
          </a:bodyPr>
          <a:lstStyle/>
          <a:p>
            <a:pPr algn="ctr">
              <a:lnSpc>
                <a:spcPts val="3990"/>
              </a:lnSpc>
            </a:pPr>
            <a:r>
              <a:rPr sz="2850" b="0" i="0" u="none">
                <a:solidFill>
                  <a:srgbClr val="0F172A"/>
                </a:solidFill>
                <a:latin typeface="Poppins Medium"/>
              </a:rPr>
              <a:t>Wer im sechsten Lebensjahrzehnt ohne Rücklagen dasteht, hat die Chance auf finanzielle Freiheit keineswegs verpasst.</a:t>
            </a:r>
            <a:endParaRPr sz="2850" b="0" i="0" u="none">
              <a:solidFill>
                <a:srgbClr val="0F172A"/>
              </a:solidFill>
              <a:latin typeface="Poppins Medium"/>
            </a:endParaRPr>
          </a:p>
        </p:txBody>
      </p:sp>
      <p:sp>
        <p:nvSpPr>
          <p:cNvPr id="4" name="TextBox 3"/>
          <p:cNvSpPr txBox="1"/>
          <p:nvPr/>
        </p:nvSpPr>
        <p:spPr>
          <a:xfrm>
            <a:off x="3300412" y="4603253"/>
            <a:ext cx="5591175" cy="257175"/>
          </a:xfrm>
          <a:prstGeom prst="rect">
            <a:avLst/>
          </a:prstGeom>
          <a:noFill/>
        </p:spPr>
        <p:txBody>
          <a:bodyPr wrap="square" lIns="0" tIns="0" rIns="0" bIns="0" anchor="t">
            <a:spAutoFit/>
          </a:bodyPr>
          <a:lstStyle/>
          <a:p>
            <a:pPr algn="ctr"/>
            <a:r>
              <a:rPr sz="1650" b="1" i="0" u="none">
                <a:solidFill>
                  <a:srgbClr val="D97706"/>
                </a:solidFill>
                <a:latin typeface="Lato"/>
              </a:rPr>
              <a:t>— Carmen Bandres, Vermögensexpertin (Welt am Sonntag)</a:t>
            </a:r>
            <a:endParaRPr sz="1650" b="1" i="0" u="none">
              <a:solidFill>
                <a:srgbClr val="D97706"/>
              </a:solidFill>
              <a:latin typeface="Lato"/>
            </a:endParaRPr>
          </a:p>
        </p:txBody>
      </p:sp>
      <p:sp>
        <p:nvSpPr>
          <p:cNvPr id="5" name="TextBox 4"/>
          <p:cNvSpPr txBox="1"/>
          <p:nvPr/>
        </p:nvSpPr>
        <p:spPr>
          <a:xfrm>
            <a:off x="1304925" y="3131046"/>
            <a:ext cx="342900" cy="1581150"/>
          </a:xfrm>
          <a:prstGeom prst="rect">
            <a:avLst/>
          </a:prstGeom>
          <a:noFill/>
        </p:spPr>
        <p:txBody>
          <a:bodyPr wrap="square" lIns="0" tIns="0" rIns="0" bIns="0" anchor="t">
            <a:spAutoFit/>
          </a:bodyPr>
          <a:lstStyle/>
          <a:p>
            <a:pPr algn="l">
              <a:lnSpc>
                <a:spcPts val="0"/>
              </a:lnSpc>
            </a:pPr>
            <a:r>
              <a:rPr sz="8250" b="0" i="0" u="none">
                <a:solidFill>
                  <a:srgbClr val="FEF3C7"/>
                </a:solidFill>
                <a:latin typeface="Poppins Medium"/>
              </a:rPr>
              <a:t>"</a:t>
            </a:r>
            <a:endParaRPr sz="8250" b="0" i="0" u="none">
              <a:solidFill>
                <a:srgbClr val="FEF3C7"/>
              </a:solidFill>
              <a:latin typeface="Poppins Medium"/>
            </a:endParaRPr>
          </a:p>
        </p:txBody>
      </p:sp>
      <p:sp>
        <p:nvSpPr>
          <p:cNvPr id="6" name="TextBox 5"/>
          <p:cNvSpPr txBox="1"/>
          <p:nvPr/>
        </p:nvSpPr>
        <p:spPr>
          <a:xfrm>
            <a:off x="10544175" y="4365124"/>
            <a:ext cx="342900" cy="1581150"/>
          </a:xfrm>
          <a:prstGeom prst="rect">
            <a:avLst/>
          </a:prstGeom>
          <a:noFill/>
        </p:spPr>
        <p:txBody>
          <a:bodyPr wrap="square" lIns="0" tIns="0" rIns="0" bIns="0" anchor="t">
            <a:spAutoFit/>
          </a:bodyPr>
          <a:lstStyle/>
          <a:p>
            <a:pPr algn="l">
              <a:lnSpc>
                <a:spcPts val="0"/>
              </a:lnSpc>
            </a:pPr>
            <a:r>
              <a:rPr sz="8250" b="0" i="0" u="none">
                <a:solidFill>
                  <a:srgbClr val="FEF3C7"/>
                </a:solidFill>
                <a:latin typeface="Poppins Medium"/>
              </a:rPr>
              <a:t>"</a:t>
            </a:r>
            <a:endParaRPr sz="8250" b="0" i="0" u="none">
              <a:solidFill>
                <a:srgbClr val="FEF3C7"/>
              </a:solidFill>
              <a:latin typeface="Poppins Medium"/>
            </a:endParaRPr>
          </a:p>
        </p:txBody>
      </p:sp>
      <p:sp>
        <p:nvSpPr>
          <p:cNvPr id="7" name="TextBox 6"/>
          <p:cNvSpPr txBox="1"/>
          <p:nvPr/>
        </p:nvSpPr>
        <p:spPr>
          <a:xfrm>
            <a:off x="571500" y="476250"/>
            <a:ext cx="11601450" cy="514350"/>
          </a:xfrm>
          <a:prstGeom prst="rect">
            <a:avLst/>
          </a:prstGeom>
          <a:noFill/>
        </p:spPr>
        <p:txBody>
          <a:bodyPr wrap="square" lIns="0" tIns="0" rIns="0" bIns="0" anchor="t">
            <a:spAutoFit/>
          </a:bodyPr>
          <a:lstStyle/>
          <a:p>
            <a:pPr algn="l"/>
            <a:r>
              <a:rPr sz="2550" b="1" i="0" u="none">
                <a:solidFill>
                  <a:srgbClr val="0F172A"/>
                </a:solidFill>
                <a:latin typeface="Poppins"/>
              </a:rPr>
              <a:t>Experten-Fazit</a:t>
            </a:r>
            <a:endParaRPr sz="2550" b="1" i="0" u="none">
              <a:solidFill>
                <a:srgbClr val="0F172A"/>
              </a:solidFill>
              <a:latin typeface="Poppins"/>
            </a:endParaRPr>
          </a:p>
        </p:txBody>
      </p:sp>
      <p:sp>
        <p:nvSpPr>
          <p:cNvPr id="8" name="Rectangle 7"/>
          <p:cNvSpPr/>
          <p:nvPr/>
        </p:nvSpPr>
        <p:spPr>
          <a:xfrm>
            <a:off x="571500" y="1057275"/>
            <a:ext cx="11049000" cy="28575"/>
          </a:xfrm>
          <a:prstGeom prst="rect">
            <a:avLst/>
          </a:prstGeom>
          <a:solidFill>
            <a:srgbClr val="F59E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663237" y="6515100"/>
            <a:ext cx="957262" cy="152400"/>
          </a:xfrm>
          <a:prstGeom prst="rect">
            <a:avLst/>
          </a:prstGeom>
          <a:noFill/>
        </p:spPr>
        <p:txBody>
          <a:bodyPr wrap="square" lIns="0" tIns="0" rIns="0" bIns="0" anchor="t">
            <a:spAutoFit/>
          </a:bodyPr>
          <a:lstStyle/>
          <a:p>
            <a:pPr algn="l"/>
            <a:r>
              <a:rPr sz="975" b="1" i="0" u="none">
                <a:solidFill>
                  <a:srgbClr val="94A3B8"/>
                </a:solidFill>
                <a:latin typeface="Lato"/>
              </a:rPr>
              <a:t>vorsorge27.info</a:t>
            </a:r>
            <a:endParaRPr sz="975" b="1" i="0" u="none">
              <a:solidFill>
                <a:srgbClr val="94A3B8"/>
              </a:solidFill>
              <a:latin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71500" y="4138612"/>
            <a:ext cx="2541240" cy="1195387"/>
          </a:xfrm>
          <a:prstGeom prst="rect">
            <a:avLst/>
          </a:prstGeom>
        </p:spPr>
      </p:pic>
      <p:pic>
        <p:nvPicPr>
          <p:cNvPr id="4" name="Picture 3" descr="image.png"/>
          <p:cNvPicPr>
            <a:picLocks noChangeAspect="1"/>
          </p:cNvPicPr>
          <p:nvPr/>
        </p:nvPicPr>
        <p:blipFill>
          <a:blip r:embed="rId3"/>
          <a:stretch>
            <a:fillRect/>
          </a:stretch>
        </p:blipFill>
        <p:spPr>
          <a:xfrm>
            <a:off x="3407419" y="2586037"/>
            <a:ext cx="2541240" cy="981075"/>
          </a:xfrm>
          <a:prstGeom prst="rect">
            <a:avLst/>
          </a:prstGeom>
        </p:spPr>
      </p:pic>
      <p:pic>
        <p:nvPicPr>
          <p:cNvPr id="5" name="Picture 4" descr="image.png"/>
          <p:cNvPicPr>
            <a:picLocks noChangeAspect="1"/>
          </p:cNvPicPr>
          <p:nvPr/>
        </p:nvPicPr>
        <p:blipFill>
          <a:blip r:embed="rId4"/>
          <a:stretch>
            <a:fillRect/>
          </a:stretch>
        </p:blipFill>
        <p:spPr>
          <a:xfrm>
            <a:off x="6243339" y="4138612"/>
            <a:ext cx="2541240" cy="981075"/>
          </a:xfrm>
          <a:prstGeom prst="rect">
            <a:avLst/>
          </a:prstGeom>
        </p:spPr>
      </p:pic>
      <p:pic>
        <p:nvPicPr>
          <p:cNvPr id="6" name="Picture 5" descr="image.png"/>
          <p:cNvPicPr>
            <a:picLocks noChangeAspect="1"/>
          </p:cNvPicPr>
          <p:nvPr/>
        </p:nvPicPr>
        <p:blipFill>
          <a:blip r:embed="rId5"/>
          <a:stretch>
            <a:fillRect/>
          </a:stretch>
        </p:blipFill>
        <p:spPr>
          <a:xfrm>
            <a:off x="9079259" y="2586037"/>
            <a:ext cx="2541240" cy="981075"/>
          </a:xfrm>
          <a:prstGeom prst="rect">
            <a:avLst/>
          </a:prstGeom>
        </p:spPr>
      </p:pic>
      <p:sp>
        <p:nvSpPr>
          <p:cNvPr id="7" name="Rectangle 6"/>
          <p:cNvSpPr/>
          <p:nvPr/>
        </p:nvSpPr>
        <p:spPr>
          <a:xfrm>
            <a:off x="571500" y="3833812"/>
            <a:ext cx="11049000" cy="38100"/>
          </a:xfrm>
          <a:prstGeom prst="rect">
            <a:avLst/>
          </a:prstGeom>
          <a:solidFill>
            <a:srgbClr val="CBD5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17982" y="4243387"/>
            <a:ext cx="2448274" cy="285750"/>
          </a:xfrm>
          <a:prstGeom prst="rect">
            <a:avLst/>
          </a:prstGeom>
          <a:noFill/>
        </p:spPr>
        <p:txBody>
          <a:bodyPr wrap="square" lIns="0" tIns="0" rIns="0" bIns="0" anchor="t">
            <a:spAutoFit/>
          </a:bodyPr>
          <a:lstStyle/>
          <a:p>
            <a:pPr algn="ctr"/>
            <a:r>
              <a:rPr sz="1500" b="0" i="0" u="none">
                <a:solidFill>
                  <a:srgbClr val="D97706"/>
                </a:solidFill>
                <a:latin typeface="Poppins SemiBold"/>
              </a:rPr>
              <a:t>Schritt 1: Altlasten</a:t>
            </a:r>
            <a:endParaRPr sz="1500" b="0" i="0" u="none">
              <a:solidFill>
                <a:srgbClr val="D97706"/>
              </a:solidFill>
              <a:latin typeface="Poppins SemiBold"/>
            </a:endParaRPr>
          </a:p>
        </p:txBody>
      </p:sp>
      <p:sp>
        <p:nvSpPr>
          <p:cNvPr id="9" name="TextBox 8"/>
          <p:cNvSpPr txBox="1"/>
          <p:nvPr/>
        </p:nvSpPr>
        <p:spPr>
          <a:xfrm>
            <a:off x="676275" y="4586287"/>
            <a:ext cx="2331690" cy="642937"/>
          </a:xfrm>
          <a:prstGeom prst="rect">
            <a:avLst/>
          </a:prstGeom>
          <a:noFill/>
        </p:spPr>
        <p:txBody>
          <a:bodyPr wrap="square" lIns="0" tIns="0" rIns="0" bIns="0" anchor="t">
            <a:spAutoFit/>
          </a:bodyPr>
          <a:lstStyle/>
          <a:p>
            <a:pPr algn="ctr">
              <a:lnSpc>
                <a:spcPts val="1685"/>
              </a:lnSpc>
            </a:pPr>
            <a:r>
              <a:rPr sz="1125" b="0" i="0" u="none">
                <a:solidFill>
                  <a:srgbClr val="475569"/>
                </a:solidFill>
                <a:latin typeface="Lato"/>
              </a:rPr>
              <a:t>Bestandsaufnahme machen, Schulden tilgen &amp; Liquiditätspuffer aufbauen.</a:t>
            </a:r>
            <a:endParaRPr sz="1125" b="0" i="0" u="none">
              <a:solidFill>
                <a:srgbClr val="475569"/>
              </a:solidFill>
              <a:latin typeface="Lato"/>
            </a:endParaRPr>
          </a:p>
        </p:txBody>
      </p:sp>
      <p:sp>
        <p:nvSpPr>
          <p:cNvPr id="10" name="TextBox 9"/>
          <p:cNvSpPr txBox="1"/>
          <p:nvPr/>
        </p:nvSpPr>
        <p:spPr>
          <a:xfrm>
            <a:off x="3453902" y="2690812"/>
            <a:ext cx="2448274" cy="285750"/>
          </a:xfrm>
          <a:prstGeom prst="rect">
            <a:avLst/>
          </a:prstGeom>
          <a:noFill/>
        </p:spPr>
        <p:txBody>
          <a:bodyPr wrap="square" lIns="0" tIns="0" rIns="0" bIns="0" anchor="t">
            <a:spAutoFit/>
          </a:bodyPr>
          <a:lstStyle/>
          <a:p>
            <a:pPr algn="ctr"/>
            <a:r>
              <a:rPr sz="1500" b="0" i="0" u="none">
                <a:solidFill>
                  <a:srgbClr val="D97706"/>
                </a:solidFill>
                <a:latin typeface="Poppins SemiBold"/>
              </a:rPr>
              <a:t>Schritt 2: Start</a:t>
            </a:r>
            <a:endParaRPr sz="1500" b="0" i="0" u="none">
              <a:solidFill>
                <a:srgbClr val="D97706"/>
              </a:solidFill>
              <a:latin typeface="Poppins SemiBold"/>
            </a:endParaRPr>
          </a:p>
        </p:txBody>
      </p:sp>
      <p:sp>
        <p:nvSpPr>
          <p:cNvPr id="11" name="TextBox 10"/>
          <p:cNvSpPr txBox="1"/>
          <p:nvPr/>
        </p:nvSpPr>
        <p:spPr>
          <a:xfrm>
            <a:off x="3512194" y="3033712"/>
            <a:ext cx="2331690" cy="428625"/>
          </a:xfrm>
          <a:prstGeom prst="rect">
            <a:avLst/>
          </a:prstGeom>
          <a:noFill/>
        </p:spPr>
        <p:txBody>
          <a:bodyPr wrap="square" lIns="0" tIns="0" rIns="0" bIns="0" anchor="t">
            <a:spAutoFit/>
          </a:bodyPr>
          <a:lstStyle/>
          <a:p>
            <a:pPr algn="ctr">
              <a:lnSpc>
                <a:spcPts val="1685"/>
              </a:lnSpc>
            </a:pPr>
            <a:r>
              <a:rPr sz="1125" b="0" i="0" u="none">
                <a:solidFill>
                  <a:srgbClr val="475569"/>
                </a:solidFill>
                <a:latin typeface="Lato"/>
              </a:rPr>
              <a:t>Monatlichen ETF-Sparplan einrichten &amp; Sparrate maximieren.</a:t>
            </a:r>
            <a:endParaRPr sz="1125" b="0" i="0" u="none">
              <a:solidFill>
                <a:srgbClr val="475569"/>
              </a:solidFill>
              <a:latin typeface="Lato"/>
            </a:endParaRPr>
          </a:p>
        </p:txBody>
      </p:sp>
      <p:sp>
        <p:nvSpPr>
          <p:cNvPr id="12" name="TextBox 11"/>
          <p:cNvSpPr txBox="1"/>
          <p:nvPr/>
        </p:nvSpPr>
        <p:spPr>
          <a:xfrm>
            <a:off x="6289822" y="4243387"/>
            <a:ext cx="2448274" cy="285750"/>
          </a:xfrm>
          <a:prstGeom prst="rect">
            <a:avLst/>
          </a:prstGeom>
          <a:noFill/>
        </p:spPr>
        <p:txBody>
          <a:bodyPr wrap="square" lIns="0" tIns="0" rIns="0" bIns="0" anchor="t">
            <a:spAutoFit/>
          </a:bodyPr>
          <a:lstStyle/>
          <a:p>
            <a:pPr algn="ctr"/>
            <a:r>
              <a:rPr sz="1500" b="0" i="0" u="none">
                <a:solidFill>
                  <a:srgbClr val="D97706"/>
                </a:solidFill>
                <a:latin typeface="Poppins SemiBold"/>
              </a:rPr>
              <a:t>Schritt 3: Pflege</a:t>
            </a:r>
            <a:endParaRPr sz="1500" b="0" i="0" u="none">
              <a:solidFill>
                <a:srgbClr val="D97706"/>
              </a:solidFill>
              <a:latin typeface="Poppins SemiBold"/>
            </a:endParaRPr>
          </a:p>
        </p:txBody>
      </p:sp>
      <p:sp>
        <p:nvSpPr>
          <p:cNvPr id="13" name="TextBox 12"/>
          <p:cNvSpPr txBox="1"/>
          <p:nvPr/>
        </p:nvSpPr>
        <p:spPr>
          <a:xfrm>
            <a:off x="6348114" y="4586287"/>
            <a:ext cx="2331690" cy="428625"/>
          </a:xfrm>
          <a:prstGeom prst="rect">
            <a:avLst/>
          </a:prstGeom>
          <a:noFill/>
        </p:spPr>
        <p:txBody>
          <a:bodyPr wrap="square" lIns="0" tIns="0" rIns="0" bIns="0" anchor="t">
            <a:spAutoFit/>
          </a:bodyPr>
          <a:lstStyle/>
          <a:p>
            <a:pPr algn="ctr">
              <a:lnSpc>
                <a:spcPts val="1685"/>
              </a:lnSpc>
            </a:pPr>
            <a:r>
              <a:rPr sz="1125" b="0" i="0" u="none">
                <a:solidFill>
                  <a:srgbClr val="475569"/>
                </a:solidFill>
                <a:latin typeface="Lato"/>
              </a:rPr>
              <a:t>Regelmäßiges Rebalancing durchführen &amp; Risikomix anpassen.</a:t>
            </a:r>
            <a:endParaRPr sz="1125" b="0" i="0" u="none">
              <a:solidFill>
                <a:srgbClr val="475569"/>
              </a:solidFill>
              <a:latin typeface="Lato"/>
            </a:endParaRPr>
          </a:p>
        </p:txBody>
      </p:sp>
      <p:sp>
        <p:nvSpPr>
          <p:cNvPr id="14" name="TextBox 13"/>
          <p:cNvSpPr txBox="1"/>
          <p:nvPr/>
        </p:nvSpPr>
        <p:spPr>
          <a:xfrm>
            <a:off x="9125742" y="2690812"/>
            <a:ext cx="2448274" cy="285750"/>
          </a:xfrm>
          <a:prstGeom prst="rect">
            <a:avLst/>
          </a:prstGeom>
          <a:noFill/>
        </p:spPr>
        <p:txBody>
          <a:bodyPr wrap="square" lIns="0" tIns="0" rIns="0" bIns="0" anchor="t">
            <a:spAutoFit/>
          </a:bodyPr>
          <a:lstStyle/>
          <a:p>
            <a:pPr algn="ctr"/>
            <a:r>
              <a:rPr sz="1500" b="0" i="0" u="none">
                <a:solidFill>
                  <a:srgbClr val="D97706"/>
                </a:solidFill>
                <a:latin typeface="Poppins SemiBold"/>
              </a:rPr>
              <a:t>Schritt 4: Rente</a:t>
            </a:r>
            <a:endParaRPr sz="1500" b="0" i="0" u="none">
              <a:solidFill>
                <a:srgbClr val="D97706"/>
              </a:solidFill>
              <a:latin typeface="Poppins SemiBold"/>
            </a:endParaRPr>
          </a:p>
        </p:txBody>
      </p:sp>
      <p:sp>
        <p:nvSpPr>
          <p:cNvPr id="15" name="TextBox 14"/>
          <p:cNvSpPr txBox="1"/>
          <p:nvPr/>
        </p:nvSpPr>
        <p:spPr>
          <a:xfrm>
            <a:off x="9184034" y="3033712"/>
            <a:ext cx="2331690" cy="428625"/>
          </a:xfrm>
          <a:prstGeom prst="rect">
            <a:avLst/>
          </a:prstGeom>
          <a:noFill/>
        </p:spPr>
        <p:txBody>
          <a:bodyPr wrap="square" lIns="0" tIns="0" rIns="0" bIns="0" anchor="t">
            <a:spAutoFit/>
          </a:bodyPr>
          <a:lstStyle/>
          <a:p>
            <a:pPr algn="ctr">
              <a:lnSpc>
                <a:spcPts val="1685"/>
              </a:lnSpc>
            </a:pPr>
            <a:r>
              <a:rPr sz="1125" b="0" i="0" u="none">
                <a:solidFill>
                  <a:srgbClr val="475569"/>
                </a:solidFill>
                <a:latin typeface="Lato"/>
              </a:rPr>
              <a:t>Entnahmeplan strukturieren &amp; finanzielle Freiheit genießen.</a:t>
            </a:r>
            <a:endParaRPr sz="1125" b="0" i="0" u="none">
              <a:solidFill>
                <a:srgbClr val="475569"/>
              </a:solidFill>
              <a:latin typeface="Lato"/>
            </a:endParaRPr>
          </a:p>
        </p:txBody>
      </p:sp>
      <p:sp>
        <p:nvSpPr>
          <p:cNvPr id="16" name="TextBox 15"/>
          <p:cNvSpPr txBox="1"/>
          <p:nvPr/>
        </p:nvSpPr>
        <p:spPr>
          <a:xfrm>
            <a:off x="571500" y="476250"/>
            <a:ext cx="11601450" cy="514350"/>
          </a:xfrm>
          <a:prstGeom prst="rect">
            <a:avLst/>
          </a:prstGeom>
          <a:noFill/>
        </p:spPr>
        <p:txBody>
          <a:bodyPr wrap="square" lIns="0" tIns="0" rIns="0" bIns="0" anchor="t">
            <a:spAutoFit/>
          </a:bodyPr>
          <a:lstStyle/>
          <a:p>
            <a:pPr algn="l"/>
            <a:r>
              <a:rPr sz="2550" b="1" i="0" u="none">
                <a:solidFill>
                  <a:srgbClr val="0F172A"/>
                </a:solidFill>
                <a:latin typeface="Poppins"/>
              </a:rPr>
              <a:t>Fahrplan in den Ruhestand</a:t>
            </a:r>
            <a:endParaRPr sz="2550" b="1" i="0" u="none">
              <a:solidFill>
                <a:srgbClr val="0F172A"/>
              </a:solidFill>
              <a:latin typeface="Poppins"/>
            </a:endParaRPr>
          </a:p>
        </p:txBody>
      </p:sp>
      <p:sp>
        <p:nvSpPr>
          <p:cNvPr id="17" name="Rectangle 16"/>
          <p:cNvSpPr/>
          <p:nvPr/>
        </p:nvSpPr>
        <p:spPr>
          <a:xfrm>
            <a:off x="571500" y="1057275"/>
            <a:ext cx="11049000" cy="28575"/>
          </a:xfrm>
          <a:prstGeom prst="rect">
            <a:avLst/>
          </a:prstGeom>
          <a:solidFill>
            <a:srgbClr val="F59E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10663237" y="6515100"/>
            <a:ext cx="957262" cy="152400"/>
          </a:xfrm>
          <a:prstGeom prst="rect">
            <a:avLst/>
          </a:prstGeom>
          <a:noFill/>
        </p:spPr>
        <p:txBody>
          <a:bodyPr wrap="square" lIns="0" tIns="0" rIns="0" bIns="0" anchor="t">
            <a:spAutoFit/>
          </a:bodyPr>
          <a:lstStyle/>
          <a:p>
            <a:pPr algn="l"/>
            <a:r>
              <a:rPr sz="975" b="1" i="0" u="none">
                <a:solidFill>
                  <a:srgbClr val="94A3B8"/>
                </a:solidFill>
                <a:latin typeface="Lato"/>
              </a:rPr>
              <a:t>vorsorge27.info</a:t>
            </a:r>
            <a:endParaRPr sz="975" b="1" i="0" u="none">
              <a:solidFill>
                <a:srgbClr val="94A3B8"/>
              </a:solidFill>
              <a:latin typeface="Lato"/>
            </a:endParaRPr>
          </a:p>
        </p:txBody>
      </p:sp>
      <p:sp>
        <p:nvSpPr>
          <p:cNvPr id="19" name="Rounded Rectangle 18"/>
          <p:cNvSpPr/>
          <p:nvPr/>
        </p:nvSpPr>
        <p:spPr>
          <a:xfrm>
            <a:off x="1746870" y="3757612"/>
            <a:ext cx="190500" cy="190500"/>
          </a:xfrm>
          <a:prstGeom prst="roundRect">
            <a:avLst>
              <a:gd name="adj" fmla="val 50000"/>
            </a:avLst>
          </a:prstGeom>
          <a:solidFill>
            <a:srgbClr val="FFFFFF"/>
          </a:solidFill>
          <a:ln w="38100">
            <a:solidFill>
              <a:srgbClr val="D9770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ounded Rectangle 19"/>
          <p:cNvSpPr/>
          <p:nvPr/>
        </p:nvSpPr>
        <p:spPr>
          <a:xfrm>
            <a:off x="4582790" y="3757612"/>
            <a:ext cx="190500" cy="190500"/>
          </a:xfrm>
          <a:prstGeom prst="roundRect">
            <a:avLst>
              <a:gd name="adj" fmla="val 50000"/>
            </a:avLst>
          </a:prstGeom>
          <a:solidFill>
            <a:srgbClr val="FFFFFF"/>
          </a:solidFill>
          <a:ln w="38100">
            <a:solidFill>
              <a:srgbClr val="D9770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ounded Rectangle 20"/>
          <p:cNvSpPr/>
          <p:nvPr/>
        </p:nvSpPr>
        <p:spPr>
          <a:xfrm>
            <a:off x="7418709" y="3757612"/>
            <a:ext cx="190500" cy="190500"/>
          </a:xfrm>
          <a:prstGeom prst="roundRect">
            <a:avLst>
              <a:gd name="adj" fmla="val 50000"/>
            </a:avLst>
          </a:prstGeom>
          <a:solidFill>
            <a:srgbClr val="FFFFFF"/>
          </a:solidFill>
          <a:ln w="38100">
            <a:solidFill>
              <a:srgbClr val="D9770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10254629" y="3757612"/>
            <a:ext cx="190500" cy="190500"/>
          </a:xfrm>
          <a:prstGeom prst="roundRect">
            <a:avLst>
              <a:gd name="adj" fmla="val 50000"/>
            </a:avLst>
          </a:prstGeom>
          <a:solidFill>
            <a:srgbClr val="FFFFFF"/>
          </a:solidFill>
          <a:ln w="38100">
            <a:solidFill>
              <a:srgbClr val="D9770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4943475" y="2247900"/>
            <a:ext cx="2305050" cy="561975"/>
          </a:xfrm>
          <a:prstGeom prst="rect">
            <a:avLst/>
          </a:prstGeom>
        </p:spPr>
      </p:pic>
      <p:sp>
        <p:nvSpPr>
          <p:cNvPr id="4" name="TextBox 3"/>
          <p:cNvSpPr txBox="1"/>
          <p:nvPr/>
        </p:nvSpPr>
        <p:spPr>
          <a:xfrm>
            <a:off x="295275" y="476250"/>
            <a:ext cx="11601450" cy="904875"/>
          </a:xfrm>
          <a:prstGeom prst="rect">
            <a:avLst/>
          </a:prstGeom>
          <a:noFill/>
        </p:spPr>
        <p:txBody>
          <a:bodyPr wrap="square" lIns="0" tIns="0" rIns="0" bIns="0" anchor="t">
            <a:spAutoFit/>
          </a:bodyPr>
          <a:lstStyle/>
          <a:p>
            <a:pPr algn="ctr"/>
            <a:r>
              <a:rPr sz="4800" b="1" i="0" u="none">
                <a:solidFill>
                  <a:srgbClr val="0F172A"/>
                </a:solidFill>
                <a:latin typeface="Poppins"/>
              </a:rPr>
              <a:t>Fragen &amp; Beratung</a:t>
            </a:r>
            <a:endParaRPr sz="4800" b="1" i="0" u="none">
              <a:solidFill>
                <a:srgbClr val="0F172A"/>
              </a:solidFill>
              <a:latin typeface="Poppins"/>
            </a:endParaRPr>
          </a:p>
        </p:txBody>
      </p:sp>
      <p:sp>
        <p:nvSpPr>
          <p:cNvPr id="5" name="TextBox 4"/>
          <p:cNvSpPr txBox="1"/>
          <p:nvPr/>
        </p:nvSpPr>
        <p:spPr>
          <a:xfrm>
            <a:off x="571500" y="1524000"/>
            <a:ext cx="11049000" cy="342900"/>
          </a:xfrm>
          <a:prstGeom prst="rect">
            <a:avLst/>
          </a:prstGeom>
          <a:noFill/>
        </p:spPr>
        <p:txBody>
          <a:bodyPr wrap="square" lIns="0" tIns="0" rIns="0" bIns="0" anchor="t">
            <a:spAutoFit/>
          </a:bodyPr>
          <a:lstStyle/>
          <a:p>
            <a:pPr algn="ctr">
              <a:lnSpc>
                <a:spcPts val="2700"/>
              </a:lnSpc>
            </a:pPr>
            <a:r>
              <a:rPr sz="1800" b="0" i="0" u="none">
                <a:solidFill>
                  <a:srgbClr val="475569"/>
                </a:solidFill>
                <a:latin typeface="Lato"/>
              </a:rPr>
              <a:t>Starten Sie jetzt Ihre erfolgreiche Vorsorge für die zweite Lebenshälfte.</a:t>
            </a:r>
            <a:endParaRPr sz="1800" b="0" i="0" u="none">
              <a:solidFill>
                <a:srgbClr val="475569"/>
              </a:solidFill>
              <a:latin typeface="Lato"/>
            </a:endParaRPr>
          </a:p>
        </p:txBody>
      </p:sp>
      <p:sp>
        <p:nvSpPr>
          <p:cNvPr id="6" name="TextBox 5"/>
          <p:cNvSpPr txBox="1"/>
          <p:nvPr/>
        </p:nvSpPr>
        <p:spPr>
          <a:xfrm>
            <a:off x="10663237" y="6515100"/>
            <a:ext cx="957262" cy="152400"/>
          </a:xfrm>
          <a:prstGeom prst="rect">
            <a:avLst/>
          </a:prstGeom>
          <a:noFill/>
        </p:spPr>
        <p:txBody>
          <a:bodyPr wrap="square" lIns="0" tIns="0" rIns="0" bIns="0" anchor="t">
            <a:spAutoFit/>
          </a:bodyPr>
          <a:lstStyle/>
          <a:p>
            <a:pPr algn="l"/>
            <a:r>
              <a:rPr sz="975" b="1" i="0" u="none">
                <a:solidFill>
                  <a:srgbClr val="94A3B8"/>
                </a:solidFill>
                <a:latin typeface="Lato"/>
              </a:rPr>
              <a:t>vorsorge27.info</a:t>
            </a:r>
            <a:endParaRPr sz="975" b="1" i="0" u="none">
              <a:solidFill>
                <a:srgbClr val="94A3B8"/>
              </a:solidFill>
              <a:latin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sp>
        <p:nvSpPr>
          <p:cNvPr id="3" name="Rectangle 2"/>
          <p:cNvSpPr/>
          <p:nvPr/>
        </p:nvSpPr>
        <p:spPr>
          <a:xfrm>
            <a:off x="5715000" y="2624137"/>
            <a:ext cx="762000" cy="47625"/>
          </a:xfrm>
          <a:prstGeom prst="rect">
            <a:avLst/>
          </a:prstGeom>
          <a:solidFill>
            <a:srgbClr val="F59E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2875597" y="2909887"/>
            <a:ext cx="6440805" cy="742950"/>
          </a:xfrm>
          <a:prstGeom prst="rect">
            <a:avLst/>
          </a:prstGeom>
          <a:noFill/>
        </p:spPr>
        <p:txBody>
          <a:bodyPr wrap="square" lIns="0" tIns="0" rIns="0" bIns="0" anchor="t">
            <a:spAutoFit/>
          </a:bodyPr>
          <a:lstStyle/>
          <a:p>
            <a:pPr algn="ctr"/>
            <a:r>
              <a:rPr sz="3900" b="1" i="0" u="none">
                <a:solidFill>
                  <a:srgbClr val="0F172A"/>
                </a:solidFill>
                <a:latin typeface="Poppins"/>
              </a:rPr>
              <a:t>Die Ausgangslage ab 50</a:t>
            </a:r>
            <a:endParaRPr sz="3900" b="1" i="0" u="none">
              <a:solidFill>
                <a:srgbClr val="0F172A"/>
              </a:solidFill>
              <a:latin typeface="Poppins"/>
            </a:endParaRPr>
          </a:p>
        </p:txBody>
      </p:sp>
      <p:sp>
        <p:nvSpPr>
          <p:cNvPr id="5" name="TextBox 4"/>
          <p:cNvSpPr txBox="1"/>
          <p:nvPr/>
        </p:nvSpPr>
        <p:spPr>
          <a:xfrm>
            <a:off x="2524125" y="3843337"/>
            <a:ext cx="7143750" cy="628650"/>
          </a:xfrm>
          <a:prstGeom prst="rect">
            <a:avLst/>
          </a:prstGeom>
          <a:noFill/>
        </p:spPr>
        <p:txBody>
          <a:bodyPr wrap="square" lIns="0" tIns="0" rIns="0" bIns="0" anchor="t">
            <a:spAutoFit/>
          </a:bodyPr>
          <a:lstStyle/>
          <a:p>
            <a:pPr algn="ctr">
              <a:lnSpc>
                <a:spcPts val="2475"/>
              </a:lnSpc>
            </a:pPr>
            <a:r>
              <a:rPr sz="1650" b="0" i="0" u="none">
                <a:solidFill>
                  <a:srgbClr val="64748B"/>
                </a:solidFill>
                <a:latin typeface="Lato"/>
              </a:rPr>
              <a:t>Neue finanzielle Spielräume treffen auf späte Erkenntnisse – warum das 6. Lebensjahrzehnt der ideale Zeitpunkt für den Vermögensaufbau ist.</a:t>
            </a:r>
            <a:endParaRPr sz="1650" b="0" i="0" u="none">
              <a:solidFill>
                <a:srgbClr val="64748B"/>
              </a:solidFill>
              <a:latin typeface="Lato"/>
            </a:endParaRPr>
          </a:p>
        </p:txBody>
      </p:sp>
      <p:sp>
        <p:nvSpPr>
          <p:cNvPr id="6" name="TextBox 5"/>
          <p:cNvSpPr txBox="1"/>
          <p:nvPr/>
        </p:nvSpPr>
        <p:spPr>
          <a:xfrm>
            <a:off x="10663237" y="6515100"/>
            <a:ext cx="957262" cy="152400"/>
          </a:xfrm>
          <a:prstGeom prst="rect">
            <a:avLst/>
          </a:prstGeom>
          <a:noFill/>
        </p:spPr>
        <p:txBody>
          <a:bodyPr wrap="square" lIns="0" tIns="0" rIns="0" bIns="0" anchor="t">
            <a:spAutoFit/>
          </a:bodyPr>
          <a:lstStyle/>
          <a:p>
            <a:pPr algn="l"/>
            <a:r>
              <a:rPr sz="975" b="1" i="0" u="none">
                <a:solidFill>
                  <a:srgbClr val="94A3B8"/>
                </a:solidFill>
                <a:latin typeface="Lato"/>
              </a:rPr>
              <a:t>vorsorge27.info</a:t>
            </a:r>
            <a:endParaRPr sz="975" b="1" i="0" u="none">
              <a:solidFill>
                <a:srgbClr val="94A3B8"/>
              </a:solidFill>
              <a:latin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71500" y="2771775"/>
            <a:ext cx="5334000" cy="2162175"/>
          </a:xfrm>
          <a:prstGeom prst="rect">
            <a:avLst/>
          </a:prstGeom>
        </p:spPr>
      </p:pic>
      <p:pic>
        <p:nvPicPr>
          <p:cNvPr id="4" name="Picture 3" descr="image.png"/>
          <p:cNvPicPr>
            <a:picLocks noChangeAspect="1"/>
          </p:cNvPicPr>
          <p:nvPr/>
        </p:nvPicPr>
        <p:blipFill>
          <a:blip r:embed="rId3"/>
          <a:stretch>
            <a:fillRect/>
          </a:stretch>
        </p:blipFill>
        <p:spPr>
          <a:xfrm>
            <a:off x="6286500" y="2771775"/>
            <a:ext cx="5334000" cy="2162175"/>
          </a:xfrm>
          <a:prstGeom prst="rect">
            <a:avLst/>
          </a:prstGeom>
        </p:spPr>
      </p:pic>
      <p:sp>
        <p:nvSpPr>
          <p:cNvPr id="5" name="TextBox 4"/>
          <p:cNvSpPr txBox="1"/>
          <p:nvPr/>
        </p:nvSpPr>
        <p:spPr>
          <a:xfrm>
            <a:off x="914400" y="3114675"/>
            <a:ext cx="4880610" cy="333375"/>
          </a:xfrm>
          <a:prstGeom prst="rect">
            <a:avLst/>
          </a:prstGeom>
          <a:noFill/>
        </p:spPr>
        <p:txBody>
          <a:bodyPr wrap="square" lIns="352425" tIns="0" rIns="0" bIns="0" anchor="t">
            <a:spAutoFit/>
          </a:bodyPr>
          <a:lstStyle/>
          <a:p>
            <a:pPr algn="l"/>
            <a:r>
              <a:rPr sz="1800" b="0" i="0" u="none">
                <a:solidFill>
                  <a:srgbClr val="D97706"/>
                </a:solidFill>
                <a:latin typeface="Poppins SemiBold"/>
              </a:rPr>
              <a:t>Neue finanzielle Freiräume</a:t>
            </a:r>
            <a:endParaRPr sz="1800" b="0" i="0" u="none">
              <a:solidFill>
                <a:srgbClr val="D97706"/>
              </a:solidFill>
              <a:latin typeface="Poppins SemiBold"/>
            </a:endParaRPr>
          </a:p>
        </p:txBody>
      </p:sp>
      <p:sp>
        <p:nvSpPr>
          <p:cNvPr id="6" name="TextBox 5"/>
          <p:cNvSpPr txBox="1"/>
          <p:nvPr/>
        </p:nvSpPr>
        <p:spPr>
          <a:xfrm>
            <a:off x="914400" y="3562350"/>
            <a:ext cx="4648200" cy="1028700"/>
          </a:xfrm>
          <a:prstGeom prst="rect">
            <a:avLst/>
          </a:prstGeom>
          <a:noFill/>
        </p:spPr>
        <p:txBody>
          <a:bodyPr wrap="square" lIns="0" tIns="0" rIns="0" bIns="0" anchor="t">
            <a:spAutoFit/>
          </a:bodyPr>
          <a:lstStyle/>
          <a:p>
            <a:pPr algn="l">
              <a:lnSpc>
                <a:spcPts val="2025"/>
              </a:lnSpc>
            </a:pPr>
            <a:r>
              <a:rPr sz="1350" b="0" i="0" u="none">
                <a:solidFill>
                  <a:srgbClr val="475569"/>
                </a:solidFill>
                <a:latin typeface="Lato"/>
              </a:rPr>
              <a:t>In vielen Haushalten sinkt die Ausgabenlast ab 50 spürbar: Das Eigenheim ist weitgehend abbezahlt, die Ausbildung der Kinder ist abgeschlossen und das eigene berufliche Einkommen erreicht oft seinen Höchststand.</a:t>
            </a:r>
            <a:endParaRPr sz="1350" b="0" i="0" u="none">
              <a:solidFill>
                <a:srgbClr val="475569"/>
              </a:solidFill>
              <a:latin typeface="Lato"/>
            </a:endParaRPr>
          </a:p>
        </p:txBody>
      </p:sp>
      <p:sp>
        <p:nvSpPr>
          <p:cNvPr id="7" name="TextBox 6"/>
          <p:cNvSpPr txBox="1"/>
          <p:nvPr/>
        </p:nvSpPr>
        <p:spPr>
          <a:xfrm>
            <a:off x="6629400" y="3114675"/>
            <a:ext cx="4880610" cy="333375"/>
          </a:xfrm>
          <a:prstGeom prst="rect">
            <a:avLst/>
          </a:prstGeom>
          <a:noFill/>
        </p:spPr>
        <p:txBody>
          <a:bodyPr wrap="square" lIns="323850" tIns="0" rIns="0" bIns="0" anchor="t">
            <a:spAutoFit/>
          </a:bodyPr>
          <a:lstStyle/>
          <a:p>
            <a:pPr algn="l"/>
            <a:r>
              <a:rPr sz="1800" b="0" i="0" u="none">
                <a:solidFill>
                  <a:srgbClr val="D97706"/>
                </a:solidFill>
                <a:latin typeface="Poppins SemiBold"/>
              </a:rPr>
              <a:t>Der Nachholbedarf</a:t>
            </a:r>
            <a:endParaRPr sz="1800" b="0" i="0" u="none">
              <a:solidFill>
                <a:srgbClr val="D97706"/>
              </a:solidFill>
              <a:latin typeface="Poppins SemiBold"/>
            </a:endParaRPr>
          </a:p>
        </p:txBody>
      </p:sp>
      <p:sp>
        <p:nvSpPr>
          <p:cNvPr id="8" name="TextBox 7"/>
          <p:cNvSpPr txBox="1"/>
          <p:nvPr/>
        </p:nvSpPr>
        <p:spPr>
          <a:xfrm>
            <a:off x="6629400" y="3562350"/>
            <a:ext cx="4648200" cy="1028700"/>
          </a:xfrm>
          <a:prstGeom prst="rect">
            <a:avLst/>
          </a:prstGeom>
          <a:noFill/>
        </p:spPr>
        <p:txBody>
          <a:bodyPr wrap="square" lIns="0" tIns="0" rIns="0" bIns="0" anchor="t">
            <a:spAutoFit/>
          </a:bodyPr>
          <a:lstStyle/>
          <a:p>
            <a:pPr algn="l">
              <a:lnSpc>
                <a:spcPts val="2025"/>
              </a:lnSpc>
            </a:pPr>
            <a:r>
              <a:rPr sz="1350" b="0" i="0" u="none">
                <a:solidFill>
                  <a:srgbClr val="475569"/>
                </a:solidFill>
                <a:latin typeface="Lato"/>
              </a:rPr>
              <a:t>Ein Drittel der 50- bis 59-Jährigen besitzt aktuell weniger als 10.000 Euro Ersparnisse. Dennoch bleibt bis zum Renteneintritt genügend Zeit, um mit gezielter Strategie ein solides Vermögen aufzubauen.</a:t>
            </a:r>
            <a:endParaRPr sz="1350" b="0" i="0" u="none">
              <a:solidFill>
                <a:srgbClr val="475569"/>
              </a:solidFill>
              <a:latin typeface="Lato"/>
            </a:endParaRPr>
          </a:p>
        </p:txBody>
      </p:sp>
      <p:pic>
        <p:nvPicPr>
          <p:cNvPr id="9" name="Picture 8" descr="image.png"/>
          <p:cNvPicPr>
            <a:picLocks noChangeAspect="1"/>
          </p:cNvPicPr>
          <p:nvPr/>
        </p:nvPicPr>
        <p:blipFill>
          <a:blip r:embed="rId4"/>
          <a:stretch>
            <a:fillRect/>
          </a:stretch>
        </p:blipFill>
        <p:spPr>
          <a:xfrm>
            <a:off x="914400" y="3162300"/>
            <a:ext cx="257175" cy="228600"/>
          </a:xfrm>
          <a:prstGeom prst="rect">
            <a:avLst/>
          </a:prstGeom>
        </p:spPr>
      </p:pic>
      <p:pic>
        <p:nvPicPr>
          <p:cNvPr id="10" name="Picture 9" descr="image.png"/>
          <p:cNvPicPr>
            <a:picLocks noChangeAspect="1"/>
          </p:cNvPicPr>
          <p:nvPr/>
        </p:nvPicPr>
        <p:blipFill>
          <a:blip r:embed="rId5"/>
          <a:stretch>
            <a:fillRect/>
          </a:stretch>
        </p:blipFill>
        <p:spPr>
          <a:xfrm>
            <a:off x="6629400" y="3162300"/>
            <a:ext cx="228600" cy="228600"/>
          </a:xfrm>
          <a:prstGeom prst="rect">
            <a:avLst/>
          </a:prstGeom>
        </p:spPr>
      </p:pic>
      <p:sp>
        <p:nvSpPr>
          <p:cNvPr id="11" name="TextBox 10"/>
          <p:cNvSpPr txBox="1"/>
          <p:nvPr/>
        </p:nvSpPr>
        <p:spPr>
          <a:xfrm>
            <a:off x="571500" y="476250"/>
            <a:ext cx="11601450" cy="514350"/>
          </a:xfrm>
          <a:prstGeom prst="rect">
            <a:avLst/>
          </a:prstGeom>
          <a:noFill/>
        </p:spPr>
        <p:txBody>
          <a:bodyPr wrap="square" lIns="0" tIns="0" rIns="0" bIns="0" anchor="t">
            <a:spAutoFit/>
          </a:bodyPr>
          <a:lstStyle/>
          <a:p>
            <a:pPr algn="l"/>
            <a:r>
              <a:rPr sz="2550" b="1" i="0" u="none">
                <a:solidFill>
                  <a:srgbClr val="0F172A"/>
                </a:solidFill>
                <a:latin typeface="Poppins"/>
              </a:rPr>
              <a:t>Potenziale ab 50</a:t>
            </a:r>
            <a:endParaRPr sz="2550" b="1" i="0" u="none">
              <a:solidFill>
                <a:srgbClr val="0F172A"/>
              </a:solidFill>
              <a:latin typeface="Poppins"/>
            </a:endParaRPr>
          </a:p>
        </p:txBody>
      </p:sp>
      <p:sp>
        <p:nvSpPr>
          <p:cNvPr id="12" name="Rectangle 11"/>
          <p:cNvSpPr/>
          <p:nvPr/>
        </p:nvSpPr>
        <p:spPr>
          <a:xfrm>
            <a:off x="571500" y="1057275"/>
            <a:ext cx="11049000" cy="28575"/>
          </a:xfrm>
          <a:prstGeom prst="rect">
            <a:avLst/>
          </a:prstGeom>
          <a:solidFill>
            <a:srgbClr val="F59E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0663237" y="6515100"/>
            <a:ext cx="957262" cy="152400"/>
          </a:xfrm>
          <a:prstGeom prst="rect">
            <a:avLst/>
          </a:prstGeom>
          <a:noFill/>
        </p:spPr>
        <p:txBody>
          <a:bodyPr wrap="square" lIns="0" tIns="0" rIns="0" bIns="0" anchor="t">
            <a:spAutoFit/>
          </a:bodyPr>
          <a:lstStyle/>
          <a:p>
            <a:pPr algn="l"/>
            <a:r>
              <a:rPr sz="975" b="1" i="0" u="none">
                <a:solidFill>
                  <a:srgbClr val="94A3B8"/>
                </a:solidFill>
                <a:latin typeface="Lato"/>
              </a:rPr>
              <a:t>vorsorge27.info</a:t>
            </a:r>
            <a:endParaRPr sz="975" b="1" i="0" u="none">
              <a:solidFill>
                <a:srgbClr val="94A3B8"/>
              </a:solidFill>
              <a:latin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71500" y="2752725"/>
            <a:ext cx="5334000" cy="2200275"/>
          </a:xfrm>
          <a:prstGeom prst="rect">
            <a:avLst/>
          </a:prstGeom>
        </p:spPr>
      </p:pic>
      <p:sp>
        <p:nvSpPr>
          <p:cNvPr id="4" name="TextBox 3"/>
          <p:cNvSpPr txBox="1"/>
          <p:nvPr/>
        </p:nvSpPr>
        <p:spPr>
          <a:xfrm>
            <a:off x="971550" y="3152775"/>
            <a:ext cx="4533900" cy="1047750"/>
          </a:xfrm>
          <a:prstGeom prst="rect">
            <a:avLst/>
          </a:prstGeom>
          <a:noFill/>
        </p:spPr>
        <p:txBody>
          <a:bodyPr wrap="square" lIns="0" tIns="0" rIns="0" bIns="0" anchor="t">
            <a:spAutoFit/>
          </a:bodyPr>
          <a:lstStyle/>
          <a:p>
            <a:pPr algn="ctr">
              <a:lnSpc>
                <a:spcPts val="8250"/>
              </a:lnSpc>
            </a:pPr>
            <a:r>
              <a:rPr sz="8250" b="1" i="0" u="none">
                <a:solidFill>
                  <a:srgbClr val="D97706"/>
                </a:solidFill>
                <a:latin typeface="Poppins"/>
              </a:rPr>
              <a:t>15–20</a:t>
            </a:r>
            <a:endParaRPr sz="8250" b="1" i="0" u="none">
              <a:solidFill>
                <a:srgbClr val="D97706"/>
              </a:solidFill>
              <a:latin typeface="Poppins"/>
            </a:endParaRPr>
          </a:p>
        </p:txBody>
      </p:sp>
      <p:sp>
        <p:nvSpPr>
          <p:cNvPr id="5" name="TextBox 4"/>
          <p:cNvSpPr txBox="1"/>
          <p:nvPr/>
        </p:nvSpPr>
        <p:spPr>
          <a:xfrm>
            <a:off x="971550" y="4295775"/>
            <a:ext cx="4533900" cy="257175"/>
          </a:xfrm>
          <a:prstGeom prst="rect">
            <a:avLst/>
          </a:prstGeom>
          <a:noFill/>
        </p:spPr>
        <p:txBody>
          <a:bodyPr wrap="square" lIns="0" tIns="0" rIns="0" bIns="0" anchor="t">
            <a:spAutoFit/>
          </a:bodyPr>
          <a:lstStyle/>
          <a:p>
            <a:pPr algn="ctr"/>
            <a:r>
              <a:rPr sz="1650" b="1" i="0" u="none">
                <a:solidFill>
                  <a:srgbClr val="1E293B"/>
                </a:solidFill>
                <a:latin typeface="Lato"/>
              </a:rPr>
              <a:t>Jahre Ansparzeitraum</a:t>
            </a:r>
            <a:endParaRPr sz="1650" b="1" i="0" u="none">
              <a:solidFill>
                <a:srgbClr val="1E293B"/>
              </a:solidFill>
              <a:latin typeface="Lato"/>
            </a:endParaRPr>
          </a:p>
        </p:txBody>
      </p:sp>
      <p:sp>
        <p:nvSpPr>
          <p:cNvPr id="6" name="TextBox 5"/>
          <p:cNvSpPr txBox="1"/>
          <p:nvPr/>
        </p:nvSpPr>
        <p:spPr>
          <a:xfrm>
            <a:off x="6286500" y="2986087"/>
            <a:ext cx="5600700" cy="333375"/>
          </a:xfrm>
          <a:prstGeom prst="rect">
            <a:avLst/>
          </a:prstGeom>
          <a:noFill/>
        </p:spPr>
        <p:txBody>
          <a:bodyPr wrap="square" lIns="0" tIns="0" rIns="0" bIns="0" anchor="t">
            <a:spAutoFit/>
          </a:bodyPr>
          <a:lstStyle/>
          <a:p>
            <a:pPr algn="l"/>
            <a:r>
              <a:rPr sz="1800" b="0" i="0" u="none">
                <a:solidFill>
                  <a:srgbClr val="1E293B"/>
                </a:solidFill>
                <a:latin typeface="Poppins SemiBold"/>
              </a:rPr>
              <a:t>Genug Zeit für den Zinseszins</a:t>
            </a:r>
            <a:endParaRPr sz="1800" b="0" i="0" u="none">
              <a:solidFill>
                <a:srgbClr val="1E293B"/>
              </a:solidFill>
              <a:latin typeface="Poppins SemiBold"/>
            </a:endParaRPr>
          </a:p>
        </p:txBody>
      </p:sp>
      <p:sp>
        <p:nvSpPr>
          <p:cNvPr id="7" name="TextBox 6"/>
          <p:cNvSpPr txBox="1"/>
          <p:nvPr/>
        </p:nvSpPr>
        <p:spPr>
          <a:xfrm>
            <a:off x="6286500" y="3433762"/>
            <a:ext cx="5334000" cy="1285875"/>
          </a:xfrm>
          <a:prstGeom prst="rect">
            <a:avLst/>
          </a:prstGeom>
          <a:noFill/>
        </p:spPr>
        <p:txBody>
          <a:bodyPr wrap="square" lIns="0" tIns="0" rIns="0" bIns="0" anchor="t">
            <a:spAutoFit/>
          </a:bodyPr>
          <a:lstStyle/>
          <a:p>
            <a:pPr algn="l">
              <a:lnSpc>
                <a:spcPts val="2025"/>
              </a:lnSpc>
            </a:pPr>
            <a:r>
              <a:rPr sz="1350" b="0" i="0" u="none">
                <a:solidFill>
                  <a:srgbClr val="475569"/>
                </a:solidFill>
                <a:latin typeface="Lato"/>
              </a:rPr>
              <a:t>Wer mit 50 Jahren mit dem Vermögensaufbau startet, hat bis zum Ruhestand noch 15 bis 20 Jahre Zeit. Historische Daten belegen, dass dieser Zeitraum lang genug ist, um Marktschwankungen an den Aktienmärkten verlässlich auszugleichen und vom Zinseszinseffekt voll zu profitieren.</a:t>
            </a:r>
            <a:endParaRPr sz="1350" b="0" i="0" u="none">
              <a:solidFill>
                <a:srgbClr val="475569"/>
              </a:solidFill>
              <a:latin typeface="Lato"/>
            </a:endParaRPr>
          </a:p>
        </p:txBody>
      </p:sp>
      <p:sp>
        <p:nvSpPr>
          <p:cNvPr id="8" name="TextBox 7"/>
          <p:cNvSpPr txBox="1"/>
          <p:nvPr/>
        </p:nvSpPr>
        <p:spPr>
          <a:xfrm>
            <a:off x="571500" y="476250"/>
            <a:ext cx="11601450" cy="514350"/>
          </a:xfrm>
          <a:prstGeom prst="rect">
            <a:avLst/>
          </a:prstGeom>
          <a:noFill/>
        </p:spPr>
        <p:txBody>
          <a:bodyPr wrap="square" lIns="0" tIns="0" rIns="0" bIns="0" anchor="t">
            <a:spAutoFit/>
          </a:bodyPr>
          <a:lstStyle/>
          <a:p>
            <a:pPr algn="l"/>
            <a:r>
              <a:rPr sz="2550" b="1" i="0" u="none">
                <a:solidFill>
                  <a:srgbClr val="0F172A"/>
                </a:solidFill>
                <a:latin typeface="Poppins"/>
              </a:rPr>
              <a:t>Zeitfaktor bis zur Rente</a:t>
            </a:r>
            <a:endParaRPr sz="2550" b="1" i="0" u="none">
              <a:solidFill>
                <a:srgbClr val="0F172A"/>
              </a:solidFill>
              <a:latin typeface="Poppins"/>
            </a:endParaRPr>
          </a:p>
        </p:txBody>
      </p:sp>
      <p:sp>
        <p:nvSpPr>
          <p:cNvPr id="9" name="Rectangle 8"/>
          <p:cNvSpPr/>
          <p:nvPr/>
        </p:nvSpPr>
        <p:spPr>
          <a:xfrm>
            <a:off x="571500" y="1057275"/>
            <a:ext cx="11049000" cy="28575"/>
          </a:xfrm>
          <a:prstGeom prst="rect">
            <a:avLst/>
          </a:prstGeom>
          <a:solidFill>
            <a:srgbClr val="F59E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0663237" y="6515100"/>
            <a:ext cx="957262" cy="152400"/>
          </a:xfrm>
          <a:prstGeom prst="rect">
            <a:avLst/>
          </a:prstGeom>
          <a:noFill/>
        </p:spPr>
        <p:txBody>
          <a:bodyPr wrap="square" lIns="0" tIns="0" rIns="0" bIns="0" anchor="t">
            <a:spAutoFit/>
          </a:bodyPr>
          <a:lstStyle/>
          <a:p>
            <a:pPr algn="l"/>
            <a:r>
              <a:rPr sz="975" b="1" i="0" u="none">
                <a:solidFill>
                  <a:srgbClr val="94A3B8"/>
                </a:solidFill>
                <a:latin typeface="Lato"/>
              </a:rPr>
              <a:t>vorsorge27.info</a:t>
            </a:r>
            <a:endParaRPr sz="975" b="1" i="0" u="none">
              <a:solidFill>
                <a:srgbClr val="94A3B8"/>
              </a:solidFill>
              <a:latin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6286500" y="2043112"/>
            <a:ext cx="5334000" cy="3619500"/>
          </a:xfrm>
          <a:prstGeom prst="rect">
            <a:avLst/>
          </a:prstGeom>
        </p:spPr>
      </p:pic>
      <p:sp>
        <p:nvSpPr>
          <p:cNvPr id="4" name="TextBox 3"/>
          <p:cNvSpPr txBox="1"/>
          <p:nvPr/>
        </p:nvSpPr>
        <p:spPr>
          <a:xfrm>
            <a:off x="876300" y="2043112"/>
            <a:ext cx="5029200" cy="514350"/>
          </a:xfrm>
          <a:prstGeom prst="rect">
            <a:avLst/>
          </a:prstGeom>
          <a:noFill/>
        </p:spPr>
        <p:txBody>
          <a:bodyPr wrap="square" lIns="0" tIns="0" rIns="0" bIns="0" anchor="t">
            <a:spAutoFit/>
          </a:bodyPr>
          <a:lstStyle/>
          <a:p>
            <a:pPr algn="l">
              <a:lnSpc>
                <a:spcPts val="2025"/>
              </a:lnSpc>
            </a:pPr>
            <a:r>
              <a:rPr sz="1350" b="1" i="0" u="none">
                <a:solidFill>
                  <a:srgbClr val="475569"/>
                </a:solidFill>
                <a:latin typeface="Lato"/>
              </a:rPr>
              <a:t>Hohe Sparraten möglich:</a:t>
            </a:r>
            <a:r>
              <a:rPr sz="1350" b="0" i="0" u="none">
                <a:solidFill>
                  <a:srgbClr val="475569"/>
                </a:solidFill>
                <a:latin typeface="Lato"/>
              </a:rPr>
              <a:t> Durch entfallende Altlasten können monatlich oft nennenswerte Beträge investiert werden.</a:t>
            </a:r>
            <a:endParaRPr sz="1350" b="0" i="0" u="none">
              <a:solidFill>
                <a:srgbClr val="475569"/>
              </a:solidFill>
              <a:latin typeface="Lato"/>
            </a:endParaRPr>
          </a:p>
        </p:txBody>
      </p:sp>
      <p:sp>
        <p:nvSpPr>
          <p:cNvPr id="5" name="TextBox 4"/>
          <p:cNvSpPr txBox="1"/>
          <p:nvPr/>
        </p:nvSpPr>
        <p:spPr>
          <a:xfrm>
            <a:off x="876300" y="2728912"/>
            <a:ext cx="5029200" cy="514350"/>
          </a:xfrm>
          <a:prstGeom prst="rect">
            <a:avLst/>
          </a:prstGeom>
          <a:noFill/>
        </p:spPr>
        <p:txBody>
          <a:bodyPr wrap="square" lIns="0" tIns="0" rIns="0" bIns="0" anchor="t">
            <a:spAutoFit/>
          </a:bodyPr>
          <a:lstStyle/>
          <a:p>
            <a:pPr algn="l">
              <a:lnSpc>
                <a:spcPts val="2025"/>
              </a:lnSpc>
            </a:pPr>
            <a:r>
              <a:rPr sz="1350" b="1" i="0" u="none">
                <a:solidFill>
                  <a:srgbClr val="475569"/>
                </a:solidFill>
                <a:latin typeface="Lato"/>
              </a:rPr>
              <a:t>Aktienquote beibehalten:</a:t>
            </a:r>
            <a:r>
              <a:rPr sz="1350" b="0" i="0" u="none">
                <a:solidFill>
                  <a:srgbClr val="475569"/>
                </a:solidFill>
                <a:latin typeface="Lato"/>
              </a:rPr>
              <a:t> Wegen des 15- bis 20-jährigen Horizonts ist eine breite ETF-Anlage uneingeschränkt empfehlenswert.</a:t>
            </a:r>
            <a:endParaRPr sz="1350" b="0" i="0" u="none">
              <a:solidFill>
                <a:srgbClr val="475569"/>
              </a:solidFill>
              <a:latin typeface="Lato"/>
            </a:endParaRPr>
          </a:p>
        </p:txBody>
      </p:sp>
      <p:sp>
        <p:nvSpPr>
          <p:cNvPr id="6" name="TextBox 5"/>
          <p:cNvSpPr txBox="1"/>
          <p:nvPr/>
        </p:nvSpPr>
        <p:spPr>
          <a:xfrm>
            <a:off x="876300" y="3414712"/>
            <a:ext cx="5029200" cy="514350"/>
          </a:xfrm>
          <a:prstGeom prst="rect">
            <a:avLst/>
          </a:prstGeom>
          <a:noFill/>
        </p:spPr>
        <p:txBody>
          <a:bodyPr wrap="square" lIns="0" tIns="0" rIns="0" bIns="0" anchor="t">
            <a:spAutoFit/>
          </a:bodyPr>
          <a:lstStyle/>
          <a:p>
            <a:pPr algn="l">
              <a:lnSpc>
                <a:spcPts val="2025"/>
              </a:lnSpc>
            </a:pPr>
            <a:r>
              <a:rPr sz="1350" b="1" i="0" u="none">
                <a:solidFill>
                  <a:srgbClr val="475569"/>
                </a:solidFill>
                <a:latin typeface="Lato"/>
              </a:rPr>
              <a:t>Gezieltes Risikomanagement:</a:t>
            </a:r>
            <a:r>
              <a:rPr sz="1350" b="0" i="0" u="none">
                <a:solidFill>
                  <a:srgbClr val="475569"/>
                </a:solidFill>
                <a:latin typeface="Lato"/>
              </a:rPr>
              <a:t> Die Mischung aus weltweiten Aktienfonds und sicheren Anleihen gibt Stabilität.</a:t>
            </a:r>
            <a:endParaRPr sz="1350" b="0" i="0" u="none">
              <a:solidFill>
                <a:srgbClr val="475569"/>
              </a:solidFill>
              <a:latin typeface="Lato"/>
            </a:endParaRPr>
          </a:p>
        </p:txBody>
      </p:sp>
      <p:sp>
        <p:nvSpPr>
          <p:cNvPr id="7" name="TextBox 6"/>
          <p:cNvSpPr txBox="1"/>
          <p:nvPr/>
        </p:nvSpPr>
        <p:spPr>
          <a:xfrm>
            <a:off x="876300" y="4100512"/>
            <a:ext cx="5029200" cy="514350"/>
          </a:xfrm>
          <a:prstGeom prst="rect">
            <a:avLst/>
          </a:prstGeom>
          <a:noFill/>
        </p:spPr>
        <p:txBody>
          <a:bodyPr wrap="square" lIns="0" tIns="0" rIns="0" bIns="0" anchor="t">
            <a:spAutoFit/>
          </a:bodyPr>
          <a:lstStyle/>
          <a:p>
            <a:pPr algn="l">
              <a:lnSpc>
                <a:spcPts val="2025"/>
              </a:lnSpc>
            </a:pPr>
            <a:r>
              <a:rPr sz="1350" b="1" i="0" u="none">
                <a:solidFill>
                  <a:srgbClr val="475569"/>
                </a:solidFill>
                <a:latin typeface="Lato"/>
              </a:rPr>
              <a:t>Disziplinierter Ablauf:</a:t>
            </a:r>
            <a:r>
              <a:rPr sz="1350" b="0" i="0" u="none">
                <a:solidFill>
                  <a:srgbClr val="475569"/>
                </a:solidFill>
                <a:latin typeface="Lato"/>
              </a:rPr>
              <a:t> Regelmäßige Sparpläne nehmen Emotionen aus der Anlageentscheidung.</a:t>
            </a:r>
            <a:endParaRPr sz="1350" b="0" i="0" u="none">
              <a:solidFill>
                <a:srgbClr val="475569"/>
              </a:solidFill>
              <a:latin typeface="Lato"/>
            </a:endParaRPr>
          </a:p>
        </p:txBody>
      </p:sp>
      <p:pic>
        <p:nvPicPr>
          <p:cNvPr id="8" name="Picture 7" descr="image.png"/>
          <p:cNvPicPr>
            <a:picLocks noChangeAspect="1"/>
          </p:cNvPicPr>
          <p:nvPr/>
        </p:nvPicPr>
        <p:blipFill>
          <a:blip r:embed="rId3"/>
          <a:stretch>
            <a:fillRect/>
          </a:stretch>
        </p:blipFill>
        <p:spPr>
          <a:xfrm>
            <a:off x="6286500" y="2043112"/>
            <a:ext cx="5334000" cy="3619500"/>
          </a:xfrm>
          <a:prstGeom prst="rect">
            <a:avLst/>
          </a:prstGeom>
        </p:spPr>
      </p:pic>
      <p:sp>
        <p:nvSpPr>
          <p:cNvPr id="9" name="TextBox 8"/>
          <p:cNvSpPr txBox="1"/>
          <p:nvPr/>
        </p:nvSpPr>
        <p:spPr>
          <a:xfrm>
            <a:off x="571500" y="476250"/>
            <a:ext cx="11601450" cy="514350"/>
          </a:xfrm>
          <a:prstGeom prst="rect">
            <a:avLst/>
          </a:prstGeom>
          <a:noFill/>
        </p:spPr>
        <p:txBody>
          <a:bodyPr wrap="square" lIns="0" tIns="0" rIns="0" bIns="0" anchor="t">
            <a:spAutoFit/>
          </a:bodyPr>
          <a:lstStyle/>
          <a:p>
            <a:pPr algn="l"/>
            <a:r>
              <a:rPr sz="2550" b="1" i="0" u="none">
                <a:solidFill>
                  <a:srgbClr val="0F172A"/>
                </a:solidFill>
                <a:latin typeface="Poppins"/>
              </a:rPr>
              <a:t>Besser spät als nie</a:t>
            </a:r>
            <a:endParaRPr sz="2550" b="1" i="0" u="none">
              <a:solidFill>
                <a:srgbClr val="0F172A"/>
              </a:solidFill>
              <a:latin typeface="Poppins"/>
            </a:endParaRPr>
          </a:p>
        </p:txBody>
      </p:sp>
      <p:sp>
        <p:nvSpPr>
          <p:cNvPr id="10" name="Rectangle 9"/>
          <p:cNvSpPr/>
          <p:nvPr/>
        </p:nvSpPr>
        <p:spPr>
          <a:xfrm>
            <a:off x="571500" y="1057275"/>
            <a:ext cx="11049000" cy="28575"/>
          </a:xfrm>
          <a:prstGeom prst="rect">
            <a:avLst/>
          </a:prstGeom>
          <a:solidFill>
            <a:srgbClr val="F59E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663237" y="6515100"/>
            <a:ext cx="957262" cy="152400"/>
          </a:xfrm>
          <a:prstGeom prst="rect">
            <a:avLst/>
          </a:prstGeom>
          <a:noFill/>
        </p:spPr>
        <p:txBody>
          <a:bodyPr wrap="square" lIns="0" tIns="0" rIns="0" bIns="0" anchor="t">
            <a:spAutoFit/>
          </a:bodyPr>
          <a:lstStyle/>
          <a:p>
            <a:pPr algn="l"/>
            <a:r>
              <a:rPr sz="975" b="1" i="0" u="none">
                <a:solidFill>
                  <a:srgbClr val="94A3B8"/>
                </a:solidFill>
                <a:latin typeface="Lato"/>
              </a:rPr>
              <a:t>vorsorge27.info</a:t>
            </a:r>
            <a:endParaRPr sz="975" b="1" i="0" u="none">
              <a:solidFill>
                <a:srgbClr val="94A3B8"/>
              </a:solidFill>
              <a:latin typeface="Lato"/>
            </a:endParaRPr>
          </a:p>
        </p:txBody>
      </p:sp>
      <p:pic>
        <p:nvPicPr>
          <p:cNvPr id="12" name="Picture 11" descr="image.png"/>
          <p:cNvPicPr>
            <a:picLocks noChangeAspect="1"/>
          </p:cNvPicPr>
          <p:nvPr/>
        </p:nvPicPr>
        <p:blipFill>
          <a:blip r:embed="rId4"/>
          <a:stretch>
            <a:fillRect/>
          </a:stretch>
        </p:blipFill>
        <p:spPr>
          <a:xfrm>
            <a:off x="571500" y="2062162"/>
            <a:ext cx="152400" cy="257175"/>
          </a:xfrm>
          <a:prstGeom prst="rect">
            <a:avLst/>
          </a:prstGeom>
        </p:spPr>
      </p:pic>
      <p:pic>
        <p:nvPicPr>
          <p:cNvPr id="13" name="Picture 12" descr="image.png"/>
          <p:cNvPicPr>
            <a:picLocks noChangeAspect="1"/>
          </p:cNvPicPr>
          <p:nvPr/>
        </p:nvPicPr>
        <p:blipFill>
          <a:blip r:embed="rId4"/>
          <a:stretch>
            <a:fillRect/>
          </a:stretch>
        </p:blipFill>
        <p:spPr>
          <a:xfrm>
            <a:off x="571500" y="2747962"/>
            <a:ext cx="152400" cy="257175"/>
          </a:xfrm>
          <a:prstGeom prst="rect">
            <a:avLst/>
          </a:prstGeom>
        </p:spPr>
      </p:pic>
      <p:pic>
        <p:nvPicPr>
          <p:cNvPr id="14" name="Picture 13" descr="image.png"/>
          <p:cNvPicPr>
            <a:picLocks noChangeAspect="1"/>
          </p:cNvPicPr>
          <p:nvPr/>
        </p:nvPicPr>
        <p:blipFill>
          <a:blip r:embed="rId4"/>
          <a:stretch>
            <a:fillRect/>
          </a:stretch>
        </p:blipFill>
        <p:spPr>
          <a:xfrm>
            <a:off x="571500" y="3433762"/>
            <a:ext cx="152400" cy="257175"/>
          </a:xfrm>
          <a:prstGeom prst="rect">
            <a:avLst/>
          </a:prstGeom>
        </p:spPr>
      </p:pic>
      <p:pic>
        <p:nvPicPr>
          <p:cNvPr id="15" name="Picture 14" descr="image.png"/>
          <p:cNvPicPr>
            <a:picLocks noChangeAspect="1"/>
          </p:cNvPicPr>
          <p:nvPr/>
        </p:nvPicPr>
        <p:blipFill>
          <a:blip r:embed="rId4"/>
          <a:stretch>
            <a:fillRect/>
          </a:stretch>
        </p:blipFill>
        <p:spPr>
          <a:xfrm>
            <a:off x="571500" y="4119562"/>
            <a:ext cx="152400" cy="25717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71500" y="2400300"/>
            <a:ext cx="3524250" cy="2905125"/>
          </a:xfrm>
          <a:prstGeom prst="rect">
            <a:avLst/>
          </a:prstGeom>
        </p:spPr>
      </p:pic>
      <p:pic>
        <p:nvPicPr>
          <p:cNvPr id="4" name="Picture 3" descr="image.png"/>
          <p:cNvPicPr>
            <a:picLocks noChangeAspect="1"/>
          </p:cNvPicPr>
          <p:nvPr/>
        </p:nvPicPr>
        <p:blipFill>
          <a:blip r:embed="rId3"/>
          <a:stretch>
            <a:fillRect/>
          </a:stretch>
        </p:blipFill>
        <p:spPr>
          <a:xfrm>
            <a:off x="4333875" y="2400300"/>
            <a:ext cx="3524250" cy="2905125"/>
          </a:xfrm>
          <a:prstGeom prst="rect">
            <a:avLst/>
          </a:prstGeom>
        </p:spPr>
      </p:pic>
      <p:pic>
        <p:nvPicPr>
          <p:cNvPr id="5" name="Picture 4" descr="image.png"/>
          <p:cNvPicPr>
            <a:picLocks noChangeAspect="1"/>
          </p:cNvPicPr>
          <p:nvPr/>
        </p:nvPicPr>
        <p:blipFill>
          <a:blip r:embed="rId4"/>
          <a:stretch>
            <a:fillRect/>
          </a:stretch>
        </p:blipFill>
        <p:spPr>
          <a:xfrm>
            <a:off x="8096250" y="2400300"/>
            <a:ext cx="3524250" cy="2905125"/>
          </a:xfrm>
          <a:prstGeom prst="rect">
            <a:avLst/>
          </a:prstGeom>
        </p:spPr>
      </p:pic>
      <p:sp>
        <p:nvSpPr>
          <p:cNvPr id="6" name="TextBox 5"/>
          <p:cNvSpPr txBox="1"/>
          <p:nvPr/>
        </p:nvSpPr>
        <p:spPr>
          <a:xfrm>
            <a:off x="819150" y="3276600"/>
            <a:ext cx="3180397" cy="333375"/>
          </a:xfrm>
          <a:prstGeom prst="rect">
            <a:avLst/>
          </a:prstGeom>
          <a:noFill/>
        </p:spPr>
        <p:txBody>
          <a:bodyPr wrap="square" lIns="0" tIns="0" rIns="0" bIns="0" anchor="t">
            <a:spAutoFit/>
          </a:bodyPr>
          <a:lstStyle/>
          <a:p>
            <a:pPr algn="l"/>
            <a:r>
              <a:rPr sz="1800" b="0" i="0" u="none">
                <a:solidFill>
                  <a:srgbClr val="1E293B"/>
                </a:solidFill>
                <a:latin typeface="Poppins SemiBold"/>
              </a:rPr>
              <a:t>1. Schulden tilgen</a:t>
            </a:r>
            <a:endParaRPr sz="1800" b="0" i="0" u="none">
              <a:solidFill>
                <a:srgbClr val="1E293B"/>
              </a:solidFill>
              <a:latin typeface="Poppins SemiBold"/>
            </a:endParaRPr>
          </a:p>
        </p:txBody>
      </p:sp>
      <p:sp>
        <p:nvSpPr>
          <p:cNvPr id="7" name="TextBox 6"/>
          <p:cNvSpPr txBox="1"/>
          <p:nvPr/>
        </p:nvSpPr>
        <p:spPr>
          <a:xfrm>
            <a:off x="819150" y="3724275"/>
            <a:ext cx="3028950" cy="1285875"/>
          </a:xfrm>
          <a:prstGeom prst="rect">
            <a:avLst/>
          </a:prstGeom>
          <a:noFill/>
        </p:spPr>
        <p:txBody>
          <a:bodyPr wrap="square" lIns="0" tIns="0" rIns="0" bIns="0" anchor="t">
            <a:spAutoFit/>
          </a:bodyPr>
          <a:lstStyle/>
          <a:p>
            <a:pPr algn="l">
              <a:lnSpc>
                <a:spcPts val="2025"/>
              </a:lnSpc>
            </a:pPr>
            <a:r>
              <a:rPr sz="1350" b="0" i="0" u="none">
                <a:solidFill>
                  <a:srgbClr val="475569"/>
                </a:solidFill>
                <a:latin typeface="Lato"/>
              </a:rPr>
              <a:t>Hochverzinsliche Kredite und Konsumschulden sollten vor dem Depotaufbau konsequent zurückgezahlt werden, da Tilgung eine garantierte Rendite bringt.</a:t>
            </a:r>
            <a:endParaRPr sz="1350" b="0" i="0" u="none">
              <a:solidFill>
                <a:srgbClr val="475569"/>
              </a:solidFill>
              <a:latin typeface="Lato"/>
            </a:endParaRPr>
          </a:p>
        </p:txBody>
      </p:sp>
      <p:sp>
        <p:nvSpPr>
          <p:cNvPr id="8" name="TextBox 7"/>
          <p:cNvSpPr txBox="1"/>
          <p:nvPr/>
        </p:nvSpPr>
        <p:spPr>
          <a:xfrm>
            <a:off x="4581525" y="3276600"/>
            <a:ext cx="3180397" cy="333375"/>
          </a:xfrm>
          <a:prstGeom prst="rect">
            <a:avLst/>
          </a:prstGeom>
          <a:noFill/>
        </p:spPr>
        <p:txBody>
          <a:bodyPr wrap="square" lIns="0" tIns="0" rIns="0" bIns="0" anchor="t">
            <a:spAutoFit/>
          </a:bodyPr>
          <a:lstStyle/>
          <a:p>
            <a:pPr algn="l"/>
            <a:r>
              <a:rPr sz="1800" b="0" i="0" u="none">
                <a:solidFill>
                  <a:srgbClr val="1E293B"/>
                </a:solidFill>
                <a:latin typeface="Poppins SemiBold"/>
              </a:rPr>
              <a:t>2. Sparrate maximieren</a:t>
            </a:r>
            <a:endParaRPr sz="1800" b="0" i="0" u="none">
              <a:solidFill>
                <a:srgbClr val="1E293B"/>
              </a:solidFill>
              <a:latin typeface="Poppins SemiBold"/>
            </a:endParaRPr>
          </a:p>
        </p:txBody>
      </p:sp>
      <p:sp>
        <p:nvSpPr>
          <p:cNvPr id="9" name="TextBox 8"/>
          <p:cNvSpPr txBox="1"/>
          <p:nvPr/>
        </p:nvSpPr>
        <p:spPr>
          <a:xfrm>
            <a:off x="4581525" y="3724275"/>
            <a:ext cx="3028950" cy="1028700"/>
          </a:xfrm>
          <a:prstGeom prst="rect">
            <a:avLst/>
          </a:prstGeom>
          <a:noFill/>
        </p:spPr>
        <p:txBody>
          <a:bodyPr wrap="square" lIns="0" tIns="0" rIns="0" bIns="0" anchor="t">
            <a:spAutoFit/>
          </a:bodyPr>
          <a:lstStyle/>
          <a:p>
            <a:pPr algn="l">
              <a:lnSpc>
                <a:spcPts val="2025"/>
              </a:lnSpc>
            </a:pPr>
            <a:r>
              <a:rPr sz="1350" b="0" i="0" u="none">
                <a:solidFill>
                  <a:srgbClr val="475569"/>
                </a:solidFill>
                <a:latin typeface="Lato"/>
              </a:rPr>
              <a:t>Gehaltserhöhungen und frei werdende Mittel aus abbezahlten Immobilien direkt in automatische Monatssparpläne umleiten.</a:t>
            </a:r>
            <a:endParaRPr sz="1350" b="0" i="0" u="none">
              <a:solidFill>
                <a:srgbClr val="475569"/>
              </a:solidFill>
              <a:latin typeface="Lato"/>
            </a:endParaRPr>
          </a:p>
        </p:txBody>
      </p:sp>
      <p:sp>
        <p:nvSpPr>
          <p:cNvPr id="10" name="TextBox 9"/>
          <p:cNvSpPr txBox="1"/>
          <p:nvPr/>
        </p:nvSpPr>
        <p:spPr>
          <a:xfrm>
            <a:off x="8343900" y="3276600"/>
            <a:ext cx="3180397" cy="333375"/>
          </a:xfrm>
          <a:prstGeom prst="rect">
            <a:avLst/>
          </a:prstGeom>
          <a:noFill/>
        </p:spPr>
        <p:txBody>
          <a:bodyPr wrap="square" lIns="0" tIns="0" rIns="0" bIns="0" anchor="t">
            <a:spAutoFit/>
          </a:bodyPr>
          <a:lstStyle/>
          <a:p>
            <a:pPr algn="l"/>
            <a:r>
              <a:rPr sz="1800" b="0" i="0" u="none">
                <a:solidFill>
                  <a:srgbClr val="1E293B"/>
                </a:solidFill>
                <a:latin typeface="Poppins SemiBold"/>
              </a:rPr>
              <a:t>3. Breit investieren</a:t>
            </a:r>
            <a:endParaRPr sz="1800" b="0" i="0" u="none">
              <a:solidFill>
                <a:srgbClr val="1E293B"/>
              </a:solidFill>
              <a:latin typeface="Poppins SemiBold"/>
            </a:endParaRPr>
          </a:p>
        </p:txBody>
      </p:sp>
      <p:sp>
        <p:nvSpPr>
          <p:cNvPr id="11" name="TextBox 10"/>
          <p:cNvSpPr txBox="1"/>
          <p:nvPr/>
        </p:nvSpPr>
        <p:spPr>
          <a:xfrm>
            <a:off x="8343900" y="3724275"/>
            <a:ext cx="3028950" cy="1028700"/>
          </a:xfrm>
          <a:prstGeom prst="rect">
            <a:avLst/>
          </a:prstGeom>
          <a:noFill/>
        </p:spPr>
        <p:txBody>
          <a:bodyPr wrap="square" lIns="0" tIns="0" rIns="0" bIns="0" anchor="t">
            <a:spAutoFit/>
          </a:bodyPr>
          <a:lstStyle/>
          <a:p>
            <a:pPr algn="l">
              <a:lnSpc>
                <a:spcPts val="2025"/>
              </a:lnSpc>
            </a:pPr>
            <a:r>
              <a:rPr sz="1350" b="0" i="0" u="none">
                <a:solidFill>
                  <a:srgbClr val="475569"/>
                </a:solidFill>
                <a:latin typeface="Lato"/>
              </a:rPr>
              <a:t>Auf weltweite, kostengünstige Indexfonds (ETFs) setzen, um Chancen am Kapitalmarkt optimal zu nutzen und Risiken zu streuen.</a:t>
            </a:r>
            <a:endParaRPr sz="1350" b="0" i="0" u="none">
              <a:solidFill>
                <a:srgbClr val="475569"/>
              </a:solidFill>
              <a:latin typeface="Lato"/>
            </a:endParaRPr>
          </a:p>
        </p:txBody>
      </p:sp>
      <p:pic>
        <p:nvPicPr>
          <p:cNvPr id="12" name="Picture 11" descr="image.png"/>
          <p:cNvPicPr>
            <a:picLocks noChangeAspect="1"/>
          </p:cNvPicPr>
          <p:nvPr/>
        </p:nvPicPr>
        <p:blipFill>
          <a:blip r:embed="rId5"/>
          <a:stretch>
            <a:fillRect/>
          </a:stretch>
        </p:blipFill>
        <p:spPr>
          <a:xfrm>
            <a:off x="819150" y="2743200"/>
            <a:ext cx="409575" cy="361950"/>
          </a:xfrm>
          <a:prstGeom prst="rect">
            <a:avLst/>
          </a:prstGeom>
        </p:spPr>
      </p:pic>
      <p:pic>
        <p:nvPicPr>
          <p:cNvPr id="13" name="Picture 12" descr="image.png"/>
          <p:cNvPicPr>
            <a:picLocks noChangeAspect="1"/>
          </p:cNvPicPr>
          <p:nvPr/>
        </p:nvPicPr>
        <p:blipFill>
          <a:blip r:embed="rId6"/>
          <a:stretch>
            <a:fillRect/>
          </a:stretch>
        </p:blipFill>
        <p:spPr>
          <a:xfrm>
            <a:off x="4581525" y="2743200"/>
            <a:ext cx="409575" cy="361950"/>
          </a:xfrm>
          <a:prstGeom prst="rect">
            <a:avLst/>
          </a:prstGeom>
        </p:spPr>
      </p:pic>
      <p:pic>
        <p:nvPicPr>
          <p:cNvPr id="14" name="Picture 13" descr="image.png"/>
          <p:cNvPicPr>
            <a:picLocks noChangeAspect="1"/>
          </p:cNvPicPr>
          <p:nvPr/>
        </p:nvPicPr>
        <p:blipFill>
          <a:blip r:embed="rId7"/>
          <a:stretch>
            <a:fillRect/>
          </a:stretch>
        </p:blipFill>
        <p:spPr>
          <a:xfrm>
            <a:off x="8343900" y="2743200"/>
            <a:ext cx="361950" cy="361950"/>
          </a:xfrm>
          <a:prstGeom prst="rect">
            <a:avLst/>
          </a:prstGeom>
        </p:spPr>
      </p:pic>
      <p:sp>
        <p:nvSpPr>
          <p:cNvPr id="15" name="TextBox 14"/>
          <p:cNvSpPr txBox="1"/>
          <p:nvPr/>
        </p:nvSpPr>
        <p:spPr>
          <a:xfrm>
            <a:off x="571500" y="476250"/>
            <a:ext cx="11601450" cy="514350"/>
          </a:xfrm>
          <a:prstGeom prst="rect">
            <a:avLst/>
          </a:prstGeom>
          <a:noFill/>
        </p:spPr>
        <p:txBody>
          <a:bodyPr wrap="square" lIns="0" tIns="0" rIns="0" bIns="0" anchor="t">
            <a:spAutoFit/>
          </a:bodyPr>
          <a:lstStyle/>
          <a:p>
            <a:pPr algn="l"/>
            <a:r>
              <a:rPr sz="2550" b="1" i="0" u="none">
                <a:solidFill>
                  <a:srgbClr val="0F172A"/>
                </a:solidFill>
                <a:latin typeface="Poppins"/>
              </a:rPr>
              <a:t>Die 3 Ersparnis-Säulen</a:t>
            </a:r>
            <a:endParaRPr sz="2550" b="1" i="0" u="none">
              <a:solidFill>
                <a:srgbClr val="0F172A"/>
              </a:solidFill>
              <a:latin typeface="Poppins"/>
            </a:endParaRPr>
          </a:p>
        </p:txBody>
      </p:sp>
      <p:sp>
        <p:nvSpPr>
          <p:cNvPr id="16" name="Rectangle 15"/>
          <p:cNvSpPr/>
          <p:nvPr/>
        </p:nvSpPr>
        <p:spPr>
          <a:xfrm>
            <a:off x="571500" y="1057275"/>
            <a:ext cx="11049000" cy="28575"/>
          </a:xfrm>
          <a:prstGeom prst="rect">
            <a:avLst/>
          </a:prstGeom>
          <a:solidFill>
            <a:srgbClr val="F59E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10663237" y="6515100"/>
            <a:ext cx="957262" cy="152400"/>
          </a:xfrm>
          <a:prstGeom prst="rect">
            <a:avLst/>
          </a:prstGeom>
          <a:noFill/>
        </p:spPr>
        <p:txBody>
          <a:bodyPr wrap="square" lIns="0" tIns="0" rIns="0" bIns="0" anchor="t">
            <a:spAutoFit/>
          </a:bodyPr>
          <a:lstStyle/>
          <a:p>
            <a:pPr algn="l"/>
            <a:r>
              <a:rPr sz="975" b="1" i="0" u="none">
                <a:solidFill>
                  <a:srgbClr val="94A3B8"/>
                </a:solidFill>
                <a:latin typeface="Lato"/>
              </a:rPr>
              <a:t>vorsorge27.info</a:t>
            </a:r>
            <a:endParaRPr sz="975" b="1" i="0" u="none">
              <a:solidFill>
                <a:srgbClr val="94A3B8"/>
              </a:solidFill>
              <a:latin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71500" y="2033587"/>
            <a:ext cx="11049000" cy="3638550"/>
          </a:xfrm>
          <a:prstGeom prst="rect">
            <a:avLst/>
          </a:prstGeom>
        </p:spPr>
      </p:pic>
      <p:graphicFrame>
        <p:nvGraphicFramePr>
          <p:cNvPr id="4" name="Table 3"/>
          <p:cNvGraphicFramePr>
            <a:graphicFrameLocks noGrp="1"/>
          </p:cNvGraphicFramePr>
          <p:nvPr/>
        </p:nvGraphicFramePr>
        <p:xfrm>
          <a:off x="581025" y="2043112"/>
          <a:ext cx="11029948" cy="3619500"/>
        </p:xfrm>
        <a:graphic>
          <a:graphicData uri="http://schemas.openxmlformats.org/drawingml/2006/table">
            <a:tbl>
              <a:tblPr firstRow="1" bandRow="1">
                <a:tableStyleId>{5C22544A-7EE6-4342-B048-85BDC9FD1C3A}</a:tableStyleId>
              </a:tblPr>
              <a:tblGrid>
                <a:gridCol w="2447180"/>
                <a:gridCol w="3692872"/>
                <a:gridCol w="3136999"/>
                <a:gridCol w="1752897"/>
              </a:tblGrid>
              <a:tr h="723900">
                <a:tc>
                  <a:txBody>
                    <a:bodyPr/>
                    <a:lstStyle/>
                    <a:p>
                      <a:pPr algn="l"/>
                      <a:r>
                        <a:rPr sz="1350" b="0" i="0" u="none">
                          <a:solidFill>
                            <a:srgbClr val="FFFFFF"/>
                          </a:solidFill>
                          <a:latin typeface="Poppins SemiBold"/>
                        </a:rPr>
                        <a:t>Anlageklasse / Baustein</a:t>
                      </a:r>
                      <a:endParaRPr sz="1350" b="0" i="0" u="none">
                        <a:solidFill>
                          <a:srgbClr val="FFFFFF"/>
                        </a:solidFill>
                        <a:latin typeface="Poppins SemiBold"/>
                      </a:endParaRPr>
                    </a:p>
                  </a:txBody>
                  <a:tcPr marL="63500" marR="63500" marT="25400" marB="25400" anchor="ctr">
                    <a:lnL>
                      <a:noFill/>
                    </a:lnL>
                    <a:lnR>
                      <a:noFill/>
                    </a:lnR>
                    <a:lnT>
                      <a:noFill/>
                    </a:lnT>
                    <a:lnB>
                      <a:noFill/>
                    </a:lnB>
                    <a:solidFill>
                      <a:srgbClr val="0F172A"/>
                    </a:solidFill>
                  </a:tcPr>
                </a:tc>
                <a:tc>
                  <a:txBody>
                    <a:bodyPr/>
                    <a:lstStyle/>
                    <a:p>
                      <a:pPr algn="l"/>
                      <a:r>
                        <a:rPr sz="1350" b="0" i="0" u="none">
                          <a:solidFill>
                            <a:srgbClr val="FFFFFF"/>
                          </a:solidFill>
                          <a:latin typeface="Poppins SemiBold"/>
                        </a:rPr>
                        <a:t>Beispiel-ETF (aus Artikel)</a:t>
                      </a:r>
                      <a:endParaRPr sz="1350" b="0" i="0" u="none">
                        <a:solidFill>
                          <a:srgbClr val="FFFFFF"/>
                        </a:solidFill>
                        <a:latin typeface="Poppins SemiBold"/>
                      </a:endParaRPr>
                    </a:p>
                  </a:txBody>
                  <a:tcPr marL="63500" marR="63500" marT="25400" marB="25400" anchor="ctr">
                    <a:lnL>
                      <a:noFill/>
                    </a:lnL>
                    <a:lnR>
                      <a:noFill/>
                    </a:lnR>
                    <a:lnT>
                      <a:noFill/>
                    </a:lnT>
                    <a:lnB>
                      <a:noFill/>
                    </a:lnB>
                    <a:solidFill>
                      <a:srgbClr val="0F172A"/>
                    </a:solidFill>
                  </a:tcPr>
                </a:tc>
                <a:tc>
                  <a:txBody>
                    <a:bodyPr/>
                    <a:lstStyle/>
                    <a:p>
                      <a:pPr algn="l"/>
                      <a:r>
                        <a:rPr sz="1350" b="0" i="0" u="none">
                          <a:solidFill>
                            <a:srgbClr val="FFFFFF"/>
                          </a:solidFill>
                          <a:latin typeface="Poppins SemiBold"/>
                        </a:rPr>
                        <a:t>Rolle im Portfolio</a:t>
                      </a:r>
                      <a:endParaRPr sz="1350" b="0" i="0" u="none">
                        <a:solidFill>
                          <a:srgbClr val="FFFFFF"/>
                        </a:solidFill>
                        <a:latin typeface="Poppins SemiBold"/>
                      </a:endParaRPr>
                    </a:p>
                  </a:txBody>
                  <a:tcPr marL="63500" marR="63500" marT="25400" marB="25400" anchor="ctr">
                    <a:lnL>
                      <a:noFill/>
                    </a:lnL>
                    <a:lnR>
                      <a:noFill/>
                    </a:lnR>
                    <a:lnT>
                      <a:noFill/>
                    </a:lnT>
                    <a:lnB>
                      <a:noFill/>
                    </a:lnB>
                    <a:solidFill>
                      <a:srgbClr val="0F172A"/>
                    </a:solidFill>
                  </a:tcPr>
                </a:tc>
                <a:tc>
                  <a:txBody>
                    <a:bodyPr/>
                    <a:lstStyle/>
                    <a:p>
                      <a:pPr algn="l"/>
                      <a:r>
                        <a:rPr sz="1350" b="0" i="0" u="none">
                          <a:solidFill>
                            <a:srgbClr val="FFFFFF"/>
                          </a:solidFill>
                          <a:latin typeface="Poppins SemiBold"/>
                        </a:rPr>
                        <a:t>Risikoprofil</a:t>
                      </a:r>
                      <a:endParaRPr sz="1350" b="0" i="0" u="none">
                        <a:solidFill>
                          <a:srgbClr val="FFFFFF"/>
                        </a:solidFill>
                        <a:latin typeface="Poppins SemiBold"/>
                      </a:endParaRPr>
                    </a:p>
                  </a:txBody>
                  <a:tcPr marL="63500" marR="63500" marT="25400" marB="25400" anchor="ctr">
                    <a:lnL>
                      <a:noFill/>
                    </a:lnL>
                    <a:lnR>
                      <a:noFill/>
                    </a:lnR>
                    <a:lnT>
                      <a:noFill/>
                    </a:lnT>
                    <a:lnB>
                      <a:noFill/>
                    </a:lnB>
                    <a:solidFill>
                      <a:srgbClr val="0F172A"/>
                    </a:solidFill>
                  </a:tcPr>
                </a:tc>
              </a:tr>
              <a:tr h="723900">
                <a:tc>
                  <a:txBody>
                    <a:bodyPr/>
                    <a:lstStyle/>
                    <a:p>
                      <a:pPr algn="l"/>
                      <a:r>
                        <a:rPr sz="1350" b="0" i="0" u="none">
                          <a:solidFill>
                            <a:srgbClr val="475569"/>
                          </a:solidFill>
                          <a:latin typeface="Lato"/>
                        </a:rPr>
                        <a:t>Weltweite Aktien (Kern)</a:t>
                      </a:r>
                      <a:endParaRPr sz="1350" b="0" i="0" u="none">
                        <a:solidFill>
                          <a:srgbClr val="475569"/>
                        </a:solidFill>
                        <a:latin typeface="Lato"/>
                      </a:endParaRPr>
                    </a:p>
                  </a:txBody>
                  <a:tcPr marL="63500" marR="63500" marT="25400" marB="25400" anchor="ctr">
                    <a:lnL>
                      <a:noFill/>
                    </a:lnL>
                    <a:lnR>
                      <a:noFill/>
                    </a:lnR>
                    <a:lnT>
                      <a:noFill/>
                    </a:lnT>
                    <a:lnB>
                      <a:noFill/>
                    </a:lnB>
                    <a:noFill/>
                  </a:tcPr>
                </a:tc>
                <a:tc>
                  <a:txBody>
                    <a:bodyPr/>
                    <a:lstStyle/>
                    <a:p>
                      <a:pPr algn="l"/>
                      <a:r>
                        <a:rPr sz="1350" b="0" i="0" u="none">
                          <a:solidFill>
                            <a:srgbClr val="475569"/>
                          </a:solidFill>
                          <a:latin typeface="Lato"/>
                        </a:rPr>
                        <a:t>iShares Core MSCI World / Vanguard FTSE All-World</a:t>
                      </a:r>
                      <a:endParaRPr sz="1350" b="0" i="0" u="none">
                        <a:solidFill>
                          <a:srgbClr val="475569"/>
                        </a:solidFill>
                        <a:latin typeface="Lato"/>
                      </a:endParaRPr>
                    </a:p>
                  </a:txBody>
                  <a:tcPr marL="63500" marR="63500" marT="25400" marB="25400" anchor="ctr">
                    <a:lnL>
                      <a:noFill/>
                    </a:lnL>
                    <a:lnR>
                      <a:noFill/>
                    </a:lnR>
                    <a:lnT>
                      <a:noFill/>
                    </a:lnT>
                    <a:lnB>
                      <a:noFill/>
                    </a:lnB>
                    <a:noFill/>
                  </a:tcPr>
                </a:tc>
                <a:tc>
                  <a:txBody>
                    <a:bodyPr/>
                    <a:lstStyle/>
                    <a:p>
                      <a:pPr algn="l"/>
                      <a:r>
                        <a:rPr sz="1350" b="0" i="0" u="none">
                          <a:solidFill>
                            <a:srgbClr val="475569"/>
                          </a:solidFill>
                          <a:latin typeface="Lato"/>
                        </a:rPr>
                        <a:t>Langfristiges Wachstum &amp; Zinseszins</a:t>
                      </a:r>
                      <a:endParaRPr sz="1350" b="0" i="0" u="none">
                        <a:solidFill>
                          <a:srgbClr val="475569"/>
                        </a:solidFill>
                        <a:latin typeface="Lato"/>
                      </a:endParaRPr>
                    </a:p>
                  </a:txBody>
                  <a:tcPr marL="63500" marR="63500" marT="25400" marB="25400" anchor="ctr">
                    <a:lnL>
                      <a:noFill/>
                    </a:lnL>
                    <a:lnR>
                      <a:noFill/>
                    </a:lnR>
                    <a:lnT>
                      <a:noFill/>
                    </a:lnT>
                    <a:lnB>
                      <a:noFill/>
                    </a:lnB>
                    <a:noFill/>
                  </a:tcPr>
                </a:tc>
                <a:tc>
                  <a:txBody>
                    <a:bodyPr/>
                    <a:lstStyle/>
                    <a:p>
                      <a:pPr algn="l"/>
                      <a:r>
                        <a:rPr sz="1350" b="0" i="0" u="none">
                          <a:solidFill>
                            <a:srgbClr val="475569"/>
                          </a:solidFill>
                          <a:latin typeface="Lato"/>
                        </a:rPr>
                        <a:t>Chancenorientiert</a:t>
                      </a:r>
                      <a:endParaRPr sz="1350" b="0" i="0" u="none">
                        <a:solidFill>
                          <a:srgbClr val="475569"/>
                        </a:solidFill>
                        <a:latin typeface="Lato"/>
                      </a:endParaRPr>
                    </a:p>
                  </a:txBody>
                  <a:tcPr marL="63500" marR="63500" marT="25400" marB="25400" anchor="ctr">
                    <a:lnL>
                      <a:noFill/>
                    </a:lnL>
                    <a:lnR>
                      <a:noFill/>
                    </a:lnR>
                    <a:lnT>
                      <a:noFill/>
                    </a:lnT>
                    <a:lnB>
                      <a:noFill/>
                    </a:lnB>
                    <a:noFill/>
                  </a:tcPr>
                </a:tc>
              </a:tr>
              <a:tr h="723900">
                <a:tc>
                  <a:txBody>
                    <a:bodyPr/>
                    <a:lstStyle/>
                    <a:p>
                      <a:pPr algn="l"/>
                      <a:r>
                        <a:rPr sz="1350" b="0" i="0" u="none">
                          <a:solidFill>
                            <a:srgbClr val="475569"/>
                          </a:solidFill>
                          <a:latin typeface="Lato"/>
                        </a:rPr>
                        <a:t>US-Aktienmarkt</a:t>
                      </a:r>
                      <a:endParaRPr sz="1350" b="0" i="0" u="none">
                        <a:solidFill>
                          <a:srgbClr val="475569"/>
                        </a:solidFill>
                        <a:latin typeface="Lato"/>
                      </a:endParaRPr>
                    </a:p>
                  </a:txBody>
                  <a:tcPr marL="63500" marR="63500" marT="25400" marB="25400" anchor="ctr">
                    <a:lnL>
                      <a:noFill/>
                    </a:lnL>
                    <a:lnR>
                      <a:noFill/>
                    </a:lnR>
                    <a:lnT>
                      <a:noFill/>
                    </a:lnT>
                    <a:lnB>
                      <a:noFill/>
                    </a:lnB>
                    <a:solidFill>
                      <a:srgbClr val="F8FAFC"/>
                    </a:solidFill>
                  </a:tcPr>
                </a:tc>
                <a:tc>
                  <a:txBody>
                    <a:bodyPr/>
                    <a:lstStyle/>
                    <a:p>
                      <a:pPr algn="l"/>
                      <a:r>
                        <a:rPr sz="1350" b="0" i="0" u="none">
                          <a:solidFill>
                            <a:srgbClr val="475569"/>
                          </a:solidFill>
                          <a:latin typeface="Lato"/>
                        </a:rPr>
                        <a:t>Xtrackers MSCI USA Swap ETF</a:t>
                      </a:r>
                      <a:endParaRPr sz="1350" b="0" i="0" u="none">
                        <a:solidFill>
                          <a:srgbClr val="475569"/>
                        </a:solidFill>
                        <a:latin typeface="Lato"/>
                      </a:endParaRPr>
                    </a:p>
                  </a:txBody>
                  <a:tcPr marL="63500" marR="63500" marT="25400" marB="25400" anchor="ctr">
                    <a:lnL>
                      <a:noFill/>
                    </a:lnL>
                    <a:lnR>
                      <a:noFill/>
                    </a:lnR>
                    <a:lnT>
                      <a:noFill/>
                    </a:lnT>
                    <a:lnB>
                      <a:noFill/>
                    </a:lnB>
                    <a:solidFill>
                      <a:srgbClr val="F8FAFC"/>
                    </a:solidFill>
                  </a:tcPr>
                </a:tc>
                <a:tc>
                  <a:txBody>
                    <a:bodyPr/>
                    <a:lstStyle/>
                    <a:p>
                      <a:pPr algn="l"/>
                      <a:r>
                        <a:rPr sz="1350" b="0" i="0" u="none">
                          <a:solidFill>
                            <a:srgbClr val="475569"/>
                          </a:solidFill>
                          <a:latin typeface="Lato"/>
                        </a:rPr>
                        <a:t>Ergänzende US-Renditestreuung</a:t>
                      </a:r>
                      <a:endParaRPr sz="1350" b="0" i="0" u="none">
                        <a:solidFill>
                          <a:srgbClr val="475569"/>
                        </a:solidFill>
                        <a:latin typeface="Lato"/>
                      </a:endParaRPr>
                    </a:p>
                  </a:txBody>
                  <a:tcPr marL="63500" marR="63500" marT="25400" marB="25400" anchor="ctr">
                    <a:lnL>
                      <a:noFill/>
                    </a:lnL>
                    <a:lnR>
                      <a:noFill/>
                    </a:lnR>
                    <a:lnT>
                      <a:noFill/>
                    </a:lnT>
                    <a:lnB>
                      <a:noFill/>
                    </a:lnB>
                    <a:solidFill>
                      <a:srgbClr val="F8FAFC"/>
                    </a:solidFill>
                  </a:tcPr>
                </a:tc>
                <a:tc>
                  <a:txBody>
                    <a:bodyPr/>
                    <a:lstStyle/>
                    <a:p>
                      <a:pPr algn="l"/>
                      <a:r>
                        <a:rPr sz="1350" b="0" i="0" u="none">
                          <a:solidFill>
                            <a:srgbClr val="475569"/>
                          </a:solidFill>
                          <a:latin typeface="Lato"/>
                        </a:rPr>
                        <a:t>Chancenorientiert</a:t>
                      </a:r>
                      <a:endParaRPr sz="1350" b="0" i="0" u="none">
                        <a:solidFill>
                          <a:srgbClr val="475569"/>
                        </a:solidFill>
                        <a:latin typeface="Lato"/>
                      </a:endParaRPr>
                    </a:p>
                  </a:txBody>
                  <a:tcPr marL="63500" marR="63500" marT="25400" marB="25400" anchor="ctr">
                    <a:lnL>
                      <a:noFill/>
                    </a:lnL>
                    <a:lnR>
                      <a:noFill/>
                    </a:lnR>
                    <a:lnT>
                      <a:noFill/>
                    </a:lnT>
                    <a:lnB>
                      <a:noFill/>
                    </a:lnB>
                    <a:solidFill>
                      <a:srgbClr val="F8FAFC"/>
                    </a:solidFill>
                  </a:tcPr>
                </a:tc>
              </a:tr>
              <a:tr h="723900">
                <a:tc>
                  <a:txBody>
                    <a:bodyPr/>
                    <a:lstStyle/>
                    <a:p>
                      <a:pPr algn="l"/>
                      <a:r>
                        <a:rPr sz="1350" b="0" i="0" u="none">
                          <a:solidFill>
                            <a:srgbClr val="475569"/>
                          </a:solidFill>
                          <a:latin typeface="Lato"/>
                        </a:rPr>
                        <a:t>Unternehmensanleihen Euro</a:t>
                      </a:r>
                      <a:endParaRPr sz="1350" b="0" i="0" u="none">
                        <a:solidFill>
                          <a:srgbClr val="475569"/>
                        </a:solidFill>
                        <a:latin typeface="Lato"/>
                      </a:endParaRPr>
                    </a:p>
                  </a:txBody>
                  <a:tcPr marL="63500" marR="63500" marT="25400" marB="25400" anchor="ctr">
                    <a:lnL>
                      <a:noFill/>
                    </a:lnL>
                    <a:lnR>
                      <a:noFill/>
                    </a:lnR>
                    <a:lnT>
                      <a:noFill/>
                    </a:lnT>
                    <a:lnB>
                      <a:noFill/>
                    </a:lnB>
                    <a:noFill/>
                  </a:tcPr>
                </a:tc>
                <a:tc>
                  <a:txBody>
                    <a:bodyPr/>
                    <a:lstStyle/>
                    <a:p>
                      <a:pPr algn="l"/>
                      <a:r>
                        <a:rPr sz="1350" b="0" i="0" u="none">
                          <a:solidFill>
                            <a:srgbClr val="475569"/>
                          </a:solidFill>
                          <a:latin typeface="Lato"/>
                        </a:rPr>
                        <a:t>Vanguard EUR Corporate Bond ETF</a:t>
                      </a:r>
                      <a:endParaRPr sz="1350" b="0" i="0" u="none">
                        <a:solidFill>
                          <a:srgbClr val="475569"/>
                        </a:solidFill>
                        <a:latin typeface="Lato"/>
                      </a:endParaRPr>
                    </a:p>
                  </a:txBody>
                  <a:tcPr marL="63500" marR="63500" marT="25400" marB="25400" anchor="ctr">
                    <a:lnL>
                      <a:noFill/>
                    </a:lnL>
                    <a:lnR>
                      <a:noFill/>
                    </a:lnR>
                    <a:lnT>
                      <a:noFill/>
                    </a:lnT>
                    <a:lnB>
                      <a:noFill/>
                    </a:lnB>
                    <a:noFill/>
                  </a:tcPr>
                </a:tc>
                <a:tc>
                  <a:txBody>
                    <a:bodyPr/>
                    <a:lstStyle/>
                    <a:p>
                      <a:pPr algn="l"/>
                      <a:r>
                        <a:rPr sz="1350" b="0" i="0" u="none">
                          <a:solidFill>
                            <a:srgbClr val="475569"/>
                          </a:solidFill>
                          <a:latin typeface="Lato"/>
                        </a:rPr>
                        <a:t>Zinsertrag &amp; Abfederung von Kursspitzen</a:t>
                      </a:r>
                      <a:endParaRPr sz="1350" b="0" i="0" u="none">
                        <a:solidFill>
                          <a:srgbClr val="475569"/>
                        </a:solidFill>
                        <a:latin typeface="Lato"/>
                      </a:endParaRPr>
                    </a:p>
                  </a:txBody>
                  <a:tcPr marL="63500" marR="63500" marT="25400" marB="25400" anchor="ctr">
                    <a:lnL>
                      <a:noFill/>
                    </a:lnL>
                    <a:lnR>
                      <a:noFill/>
                    </a:lnR>
                    <a:lnT>
                      <a:noFill/>
                    </a:lnT>
                    <a:lnB>
                      <a:noFill/>
                    </a:lnB>
                    <a:noFill/>
                  </a:tcPr>
                </a:tc>
                <a:tc>
                  <a:txBody>
                    <a:bodyPr/>
                    <a:lstStyle/>
                    <a:p>
                      <a:pPr algn="l"/>
                      <a:r>
                        <a:rPr sz="1350" b="0" i="0" u="none">
                          <a:solidFill>
                            <a:srgbClr val="475569"/>
                          </a:solidFill>
                          <a:latin typeface="Lato"/>
                        </a:rPr>
                        <a:t>Moderat</a:t>
                      </a:r>
                      <a:endParaRPr sz="1350" b="0" i="0" u="none">
                        <a:solidFill>
                          <a:srgbClr val="475569"/>
                        </a:solidFill>
                        <a:latin typeface="Lato"/>
                      </a:endParaRPr>
                    </a:p>
                  </a:txBody>
                  <a:tcPr marL="63500" marR="63500" marT="25400" marB="25400" anchor="ctr">
                    <a:lnL>
                      <a:noFill/>
                    </a:lnL>
                    <a:lnR>
                      <a:noFill/>
                    </a:lnR>
                    <a:lnT>
                      <a:noFill/>
                    </a:lnT>
                    <a:lnB>
                      <a:noFill/>
                    </a:lnB>
                    <a:noFill/>
                  </a:tcPr>
                </a:tc>
              </a:tr>
              <a:tr h="723900">
                <a:tc>
                  <a:txBody>
                    <a:bodyPr/>
                    <a:lstStyle/>
                    <a:p>
                      <a:pPr algn="l"/>
                      <a:r>
                        <a:rPr sz="1350" b="0" i="0" u="none">
                          <a:solidFill>
                            <a:srgbClr val="475569"/>
                          </a:solidFill>
                          <a:latin typeface="Lato"/>
                        </a:rPr>
                        <a:t>Geldmarkt / Liquidität</a:t>
                      </a:r>
                      <a:endParaRPr sz="1350" b="0" i="0" u="none">
                        <a:solidFill>
                          <a:srgbClr val="475569"/>
                        </a:solidFill>
                        <a:latin typeface="Lato"/>
                      </a:endParaRPr>
                    </a:p>
                  </a:txBody>
                  <a:tcPr marL="63500" marR="63500" marT="25400" marB="25400" anchor="ctr">
                    <a:lnL>
                      <a:noFill/>
                    </a:lnL>
                    <a:lnR>
                      <a:noFill/>
                    </a:lnR>
                    <a:lnT>
                      <a:noFill/>
                    </a:lnT>
                    <a:lnB>
                      <a:noFill/>
                    </a:lnB>
                    <a:solidFill>
                      <a:srgbClr val="F8FAFC"/>
                    </a:solidFill>
                  </a:tcPr>
                </a:tc>
                <a:tc>
                  <a:txBody>
                    <a:bodyPr/>
                    <a:lstStyle/>
                    <a:p>
                      <a:pPr algn="l"/>
                      <a:r>
                        <a:rPr sz="1350" b="0" i="0" u="none">
                          <a:solidFill>
                            <a:srgbClr val="475569"/>
                          </a:solidFill>
                          <a:latin typeface="Lato"/>
                        </a:rPr>
                        <a:t>Xtrackers EUR Overnight Rate Swap ETF</a:t>
                      </a:r>
                      <a:endParaRPr sz="1350" b="0" i="0" u="none">
                        <a:solidFill>
                          <a:srgbClr val="475569"/>
                        </a:solidFill>
                        <a:latin typeface="Lato"/>
                      </a:endParaRPr>
                    </a:p>
                  </a:txBody>
                  <a:tcPr marL="63500" marR="63500" marT="25400" marB="25400" anchor="ctr">
                    <a:lnL>
                      <a:noFill/>
                    </a:lnL>
                    <a:lnR>
                      <a:noFill/>
                    </a:lnR>
                    <a:lnT>
                      <a:noFill/>
                    </a:lnT>
                    <a:lnB>
                      <a:noFill/>
                    </a:lnB>
                    <a:solidFill>
                      <a:srgbClr val="F8FAFC"/>
                    </a:solidFill>
                  </a:tcPr>
                </a:tc>
                <a:tc>
                  <a:txBody>
                    <a:bodyPr/>
                    <a:lstStyle/>
                    <a:p>
                      <a:pPr algn="l"/>
                      <a:r>
                        <a:rPr sz="1350" b="0" i="0" u="none">
                          <a:solidFill>
                            <a:srgbClr val="475569"/>
                          </a:solidFill>
                          <a:latin typeface="Lato"/>
                        </a:rPr>
                        <a:t>Sicherheitsbaustein &amp; Flexibilität</a:t>
                      </a:r>
                      <a:endParaRPr sz="1350" b="0" i="0" u="none">
                        <a:solidFill>
                          <a:srgbClr val="475569"/>
                        </a:solidFill>
                        <a:latin typeface="Lato"/>
                      </a:endParaRPr>
                    </a:p>
                  </a:txBody>
                  <a:tcPr marL="63500" marR="63500" marT="25400" marB="25400" anchor="ctr">
                    <a:lnL>
                      <a:noFill/>
                    </a:lnL>
                    <a:lnR>
                      <a:noFill/>
                    </a:lnR>
                    <a:lnT>
                      <a:noFill/>
                    </a:lnT>
                    <a:lnB>
                      <a:noFill/>
                    </a:lnB>
                    <a:solidFill>
                      <a:srgbClr val="F8FAFC"/>
                    </a:solidFill>
                  </a:tcPr>
                </a:tc>
                <a:tc>
                  <a:txBody>
                    <a:bodyPr/>
                    <a:lstStyle/>
                    <a:p>
                      <a:pPr algn="l"/>
                      <a:r>
                        <a:rPr sz="1350" b="0" i="0" u="none">
                          <a:solidFill>
                            <a:srgbClr val="475569"/>
                          </a:solidFill>
                          <a:latin typeface="Lato"/>
                        </a:rPr>
                        <a:t>Defensiv</a:t>
                      </a:r>
                      <a:endParaRPr sz="1350" b="0" i="0" u="none">
                        <a:solidFill>
                          <a:srgbClr val="475569"/>
                        </a:solidFill>
                        <a:latin typeface="Lato"/>
                      </a:endParaRPr>
                    </a:p>
                  </a:txBody>
                  <a:tcPr marL="63500" marR="63500" marT="25400" marB="25400" anchor="ctr">
                    <a:lnL>
                      <a:noFill/>
                    </a:lnL>
                    <a:lnR>
                      <a:noFill/>
                    </a:lnR>
                    <a:lnT>
                      <a:noFill/>
                    </a:lnT>
                    <a:lnB>
                      <a:noFill/>
                    </a:lnB>
                    <a:solidFill>
                      <a:srgbClr val="F8FAFC"/>
                    </a:solidFill>
                  </a:tcPr>
                </a:tc>
              </a:tr>
            </a:tbl>
          </a:graphicData>
        </a:graphic>
      </p:graphicFrame>
      <p:sp>
        <p:nvSpPr>
          <p:cNvPr id="5" name="Rectangle 4"/>
          <p:cNvSpPr/>
          <p:nvPr/>
        </p:nvSpPr>
        <p:spPr>
          <a:xfrm>
            <a:off x="581025" y="2857500"/>
            <a:ext cx="244718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3028205" y="2857500"/>
            <a:ext cx="3692872"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6721078" y="2857500"/>
            <a:ext cx="3136999"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9858077" y="2857500"/>
            <a:ext cx="1752897"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581025" y="3686175"/>
            <a:ext cx="244718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3028205" y="3686175"/>
            <a:ext cx="3692872"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6721078" y="3686175"/>
            <a:ext cx="3136999"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9858077" y="3686175"/>
            <a:ext cx="1752897"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81025" y="4257675"/>
            <a:ext cx="244718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3028205" y="4257675"/>
            <a:ext cx="3692872"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721078" y="4257675"/>
            <a:ext cx="3136999"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9858077" y="4257675"/>
            <a:ext cx="1752897"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81025" y="5086350"/>
            <a:ext cx="244718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3028205" y="5086350"/>
            <a:ext cx="3692872"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721078" y="5086350"/>
            <a:ext cx="3136999"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9858077" y="5086350"/>
            <a:ext cx="1752897"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571500" y="476250"/>
            <a:ext cx="11601450" cy="514350"/>
          </a:xfrm>
          <a:prstGeom prst="rect">
            <a:avLst/>
          </a:prstGeom>
          <a:noFill/>
        </p:spPr>
        <p:txBody>
          <a:bodyPr wrap="square" lIns="0" tIns="0" rIns="0" bIns="0" anchor="t">
            <a:spAutoFit/>
          </a:bodyPr>
          <a:lstStyle/>
          <a:p>
            <a:pPr algn="l"/>
            <a:r>
              <a:rPr sz="2550" b="1" i="0" u="none">
                <a:solidFill>
                  <a:srgbClr val="0F172A"/>
                </a:solidFill>
                <a:latin typeface="Poppins"/>
              </a:rPr>
              <a:t>Beispielhaftes ETF-Set</a:t>
            </a:r>
            <a:endParaRPr sz="2550" b="1" i="0" u="none">
              <a:solidFill>
                <a:srgbClr val="0F172A"/>
              </a:solidFill>
              <a:latin typeface="Poppins"/>
            </a:endParaRPr>
          </a:p>
        </p:txBody>
      </p:sp>
      <p:sp>
        <p:nvSpPr>
          <p:cNvPr id="22" name="Rectangle 21"/>
          <p:cNvSpPr/>
          <p:nvPr/>
        </p:nvSpPr>
        <p:spPr>
          <a:xfrm>
            <a:off x="571500" y="1057275"/>
            <a:ext cx="11049000" cy="28575"/>
          </a:xfrm>
          <a:prstGeom prst="rect">
            <a:avLst/>
          </a:prstGeom>
          <a:solidFill>
            <a:srgbClr val="F59E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10663237" y="6515100"/>
            <a:ext cx="957262" cy="152400"/>
          </a:xfrm>
          <a:prstGeom prst="rect">
            <a:avLst/>
          </a:prstGeom>
          <a:noFill/>
        </p:spPr>
        <p:txBody>
          <a:bodyPr wrap="square" lIns="0" tIns="0" rIns="0" bIns="0" anchor="t">
            <a:spAutoFit/>
          </a:bodyPr>
          <a:lstStyle/>
          <a:p>
            <a:pPr algn="l"/>
            <a:r>
              <a:rPr sz="975" b="1" i="0" u="none">
                <a:solidFill>
                  <a:srgbClr val="94A3B8"/>
                </a:solidFill>
                <a:latin typeface="Lato"/>
              </a:rPr>
              <a:t>vorsorge27.info</a:t>
            </a:r>
            <a:endParaRPr sz="975" b="1" i="0" u="none">
              <a:solidFill>
                <a:srgbClr val="94A3B8"/>
              </a:solidFill>
              <a:latin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71500" y="1323975"/>
            <a:ext cx="11049000" cy="5057775"/>
          </a:xfrm>
          <a:prstGeom prst="rect">
            <a:avLst/>
          </a:prstGeom>
        </p:spPr>
      </p:pic>
      <p:sp>
        <p:nvSpPr>
          <p:cNvPr id="4" name="TextBox 3"/>
          <p:cNvSpPr txBox="1"/>
          <p:nvPr/>
        </p:nvSpPr>
        <p:spPr>
          <a:xfrm>
            <a:off x="571500" y="4524375"/>
            <a:ext cx="11049000" cy="514350"/>
          </a:xfrm>
          <a:prstGeom prst="rect">
            <a:avLst/>
          </a:prstGeom>
          <a:noFill/>
        </p:spPr>
        <p:txBody>
          <a:bodyPr wrap="square" lIns="0" tIns="0" rIns="0" bIns="0" anchor="t">
            <a:spAutoFit/>
          </a:bodyPr>
          <a:lstStyle/>
          <a:p>
            <a:pPr algn="ctr">
              <a:lnSpc>
                <a:spcPts val="2025"/>
              </a:lnSpc>
            </a:pPr>
            <a:r>
              <a:rPr sz="1350" b="0" i="1" u="none">
                <a:solidFill>
                  <a:srgbClr val="64748B"/>
                </a:solidFill>
                <a:latin typeface="Lato"/>
              </a:rPr>
              <a:t>Je näher der Renteneintritt rückt, desto stärker kann die Gewichtung schrittweise vom offensiven Muster hin zum ausgewogenen oder defensiven Modell angepasst werden.</a:t>
            </a:r>
            <a:endParaRPr sz="1350" b="0" i="1" u="none">
              <a:solidFill>
                <a:srgbClr val="64748B"/>
              </a:solidFill>
              <a:latin typeface="Lato"/>
            </a:endParaRPr>
          </a:p>
        </p:txBody>
      </p:sp>
      <p:sp>
        <p:nvSpPr>
          <p:cNvPr id="5" name="TextBox 4"/>
          <p:cNvSpPr txBox="1"/>
          <p:nvPr/>
        </p:nvSpPr>
        <p:spPr>
          <a:xfrm>
            <a:off x="571500" y="476250"/>
            <a:ext cx="11601450" cy="514350"/>
          </a:xfrm>
          <a:prstGeom prst="rect">
            <a:avLst/>
          </a:prstGeom>
          <a:noFill/>
        </p:spPr>
        <p:txBody>
          <a:bodyPr wrap="square" lIns="0" tIns="0" rIns="0" bIns="0" anchor="t">
            <a:spAutoFit/>
          </a:bodyPr>
          <a:lstStyle/>
          <a:p>
            <a:pPr algn="l"/>
            <a:r>
              <a:rPr sz="2550" b="1" i="0" u="none">
                <a:solidFill>
                  <a:srgbClr val="0F172A"/>
                </a:solidFill>
                <a:latin typeface="Poppins"/>
              </a:rPr>
              <a:t>Allokation nach Risiko</a:t>
            </a:r>
            <a:endParaRPr sz="2550" b="1" i="0" u="none">
              <a:solidFill>
                <a:srgbClr val="0F172A"/>
              </a:solidFill>
              <a:latin typeface="Poppins"/>
            </a:endParaRPr>
          </a:p>
        </p:txBody>
      </p:sp>
      <p:sp>
        <p:nvSpPr>
          <p:cNvPr id="6" name="Rectangle 5"/>
          <p:cNvSpPr/>
          <p:nvPr/>
        </p:nvSpPr>
        <p:spPr>
          <a:xfrm>
            <a:off x="571500" y="1057275"/>
            <a:ext cx="11049000" cy="28575"/>
          </a:xfrm>
          <a:prstGeom prst="rect">
            <a:avLst/>
          </a:prstGeom>
          <a:solidFill>
            <a:srgbClr val="F59E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663237" y="6515100"/>
            <a:ext cx="957262" cy="152400"/>
          </a:xfrm>
          <a:prstGeom prst="rect">
            <a:avLst/>
          </a:prstGeom>
          <a:noFill/>
        </p:spPr>
        <p:txBody>
          <a:bodyPr wrap="square" lIns="0" tIns="0" rIns="0" bIns="0" anchor="t">
            <a:spAutoFit/>
          </a:bodyPr>
          <a:lstStyle/>
          <a:p>
            <a:pPr algn="l"/>
            <a:r>
              <a:rPr sz="975" b="1" i="0" u="none">
                <a:solidFill>
                  <a:srgbClr val="94A3B8"/>
                </a:solidFill>
                <a:latin typeface="Lato"/>
              </a:rPr>
              <a:t>vorsorge27.info</a:t>
            </a:r>
            <a:endParaRPr sz="975" b="1" i="0" u="none">
              <a:solidFill>
                <a:srgbClr val="94A3B8"/>
              </a:solidFill>
              <a:latin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sp>
        <p:nvSpPr>
          <p:cNvPr id="3" name="TextBox 2"/>
          <p:cNvSpPr txBox="1"/>
          <p:nvPr/>
        </p:nvSpPr>
        <p:spPr>
          <a:xfrm>
            <a:off x="1762125" y="2405062"/>
            <a:ext cx="9096375" cy="514350"/>
          </a:xfrm>
          <a:prstGeom prst="rect">
            <a:avLst/>
          </a:prstGeom>
          <a:noFill/>
        </p:spPr>
        <p:txBody>
          <a:bodyPr wrap="square" lIns="0" tIns="0" rIns="0" bIns="0" anchor="t">
            <a:spAutoFit/>
          </a:bodyPr>
          <a:lstStyle/>
          <a:p>
            <a:pPr algn="l">
              <a:lnSpc>
                <a:spcPts val="2025"/>
              </a:lnSpc>
            </a:pPr>
            <a:r>
              <a:rPr sz="1350" b="1" i="0" u="none">
                <a:solidFill>
                  <a:srgbClr val="475569"/>
                </a:solidFill>
                <a:latin typeface="Lato"/>
              </a:rPr>
              <a:t>Notgroschen halten:</a:t>
            </a:r>
            <a:r>
              <a:rPr sz="1350" b="0" i="0" u="none">
                <a:solidFill>
                  <a:srgbClr val="475569"/>
                </a:solidFill>
                <a:latin typeface="Lato"/>
              </a:rPr>
              <a:t> 3 bis 6 Monatsgehälter auf Tagesgeld oder im Geldmarkt-ETF sichern, um Depotverkäufe in Schwächephasen zu vermeiden.</a:t>
            </a:r>
            <a:endParaRPr sz="1350" b="0" i="0" u="none">
              <a:solidFill>
                <a:srgbClr val="475569"/>
              </a:solidFill>
              <a:latin typeface="Lato"/>
            </a:endParaRPr>
          </a:p>
        </p:txBody>
      </p:sp>
      <p:sp>
        <p:nvSpPr>
          <p:cNvPr id="4" name="TextBox 3"/>
          <p:cNvSpPr txBox="1"/>
          <p:nvPr/>
        </p:nvSpPr>
        <p:spPr>
          <a:xfrm>
            <a:off x="1762125" y="3128962"/>
            <a:ext cx="9096375" cy="514350"/>
          </a:xfrm>
          <a:prstGeom prst="rect">
            <a:avLst/>
          </a:prstGeom>
          <a:noFill/>
        </p:spPr>
        <p:txBody>
          <a:bodyPr wrap="square" lIns="0" tIns="0" rIns="0" bIns="0" anchor="t">
            <a:spAutoFit/>
          </a:bodyPr>
          <a:lstStyle/>
          <a:p>
            <a:pPr algn="l">
              <a:lnSpc>
                <a:spcPts val="2025"/>
              </a:lnSpc>
            </a:pPr>
            <a:r>
              <a:rPr sz="1350" b="1" i="0" u="none">
                <a:solidFill>
                  <a:srgbClr val="475569"/>
                </a:solidFill>
                <a:latin typeface="Lato"/>
              </a:rPr>
              <a:t>Jährliches Rebalancing:</a:t>
            </a:r>
            <a:r>
              <a:rPr sz="1350" b="0" i="0" u="none">
                <a:solidFill>
                  <a:srgbClr val="475569"/>
                </a:solidFill>
                <a:latin typeface="Lato"/>
              </a:rPr>
              <a:t> Einmal pro Jahr die ursprüngliche Zielgewichtung wiederherstellen, um Kursgewinne schrittweise zu sichern.</a:t>
            </a:r>
            <a:endParaRPr sz="1350" b="0" i="0" u="none">
              <a:solidFill>
                <a:srgbClr val="475569"/>
              </a:solidFill>
              <a:latin typeface="Lato"/>
            </a:endParaRPr>
          </a:p>
        </p:txBody>
      </p:sp>
      <p:sp>
        <p:nvSpPr>
          <p:cNvPr id="5" name="TextBox 4"/>
          <p:cNvSpPr txBox="1"/>
          <p:nvPr/>
        </p:nvSpPr>
        <p:spPr>
          <a:xfrm>
            <a:off x="1762125" y="3852862"/>
            <a:ext cx="9096375" cy="514350"/>
          </a:xfrm>
          <a:prstGeom prst="rect">
            <a:avLst/>
          </a:prstGeom>
          <a:noFill/>
        </p:spPr>
        <p:txBody>
          <a:bodyPr wrap="square" lIns="0" tIns="0" rIns="0" bIns="0" anchor="t">
            <a:spAutoFit/>
          </a:bodyPr>
          <a:lstStyle/>
          <a:p>
            <a:pPr algn="l">
              <a:lnSpc>
                <a:spcPts val="2025"/>
              </a:lnSpc>
            </a:pPr>
            <a:r>
              <a:rPr sz="1350" b="1" i="0" u="none">
                <a:solidFill>
                  <a:srgbClr val="475569"/>
                </a:solidFill>
                <a:latin typeface="Lato"/>
              </a:rPr>
              <a:t>Kosten minimieren:</a:t>
            </a:r>
            <a:r>
              <a:rPr sz="1350" b="0" i="0" u="none">
                <a:solidFill>
                  <a:srgbClr val="475569"/>
                </a:solidFill>
                <a:latin typeface="Lato"/>
              </a:rPr>
              <a:t> Ausschließlich preiswerte ETFs ohne Ausgabeaufschlag und mit niedriger Gesamtkostenquote (TER &lt; 0,25%) wählen.</a:t>
            </a:r>
            <a:endParaRPr sz="1350" b="0" i="0" u="none">
              <a:solidFill>
                <a:srgbClr val="475569"/>
              </a:solidFill>
              <a:latin typeface="Lato"/>
            </a:endParaRPr>
          </a:p>
        </p:txBody>
      </p:sp>
      <p:sp>
        <p:nvSpPr>
          <p:cNvPr id="6" name="TextBox 5"/>
          <p:cNvSpPr txBox="1"/>
          <p:nvPr/>
        </p:nvSpPr>
        <p:spPr>
          <a:xfrm>
            <a:off x="1762125" y="4576762"/>
            <a:ext cx="9096375" cy="514350"/>
          </a:xfrm>
          <a:prstGeom prst="rect">
            <a:avLst/>
          </a:prstGeom>
          <a:noFill/>
        </p:spPr>
        <p:txBody>
          <a:bodyPr wrap="square" lIns="0" tIns="0" rIns="0" bIns="0" anchor="t">
            <a:spAutoFit/>
          </a:bodyPr>
          <a:lstStyle/>
          <a:p>
            <a:pPr algn="l">
              <a:lnSpc>
                <a:spcPts val="2025"/>
              </a:lnSpc>
            </a:pPr>
            <a:r>
              <a:rPr sz="1350" b="1" i="0" u="none">
                <a:solidFill>
                  <a:srgbClr val="475569"/>
                </a:solidFill>
                <a:latin typeface="Lato"/>
              </a:rPr>
              <a:t>Sequence-of-Returns-Risiko beachten:</a:t>
            </a:r>
            <a:r>
              <a:rPr sz="1350" b="0" i="0" u="none">
                <a:solidFill>
                  <a:srgbClr val="475569"/>
                </a:solidFill>
                <a:latin typeface="Lato"/>
              </a:rPr>
              <a:t> Kurz vor Renteneintritt eine Liquiditätspuffer-Strategie für geplante Entnahmen etablieren.</a:t>
            </a:r>
            <a:endParaRPr sz="1350" b="0" i="0" u="none">
              <a:solidFill>
                <a:srgbClr val="475569"/>
              </a:solidFill>
              <a:latin typeface="Lato"/>
            </a:endParaRPr>
          </a:p>
        </p:txBody>
      </p:sp>
      <p:pic>
        <p:nvPicPr>
          <p:cNvPr id="7" name="Picture 6" descr="image.png"/>
          <p:cNvPicPr>
            <a:picLocks noChangeAspect="1"/>
          </p:cNvPicPr>
          <p:nvPr/>
        </p:nvPicPr>
        <p:blipFill>
          <a:blip r:embed="rId2"/>
          <a:stretch>
            <a:fillRect/>
          </a:stretch>
        </p:blipFill>
        <p:spPr>
          <a:xfrm>
            <a:off x="1333500" y="2414587"/>
            <a:ext cx="228600" cy="247650"/>
          </a:xfrm>
          <a:prstGeom prst="rect">
            <a:avLst/>
          </a:prstGeom>
        </p:spPr>
      </p:pic>
      <p:pic>
        <p:nvPicPr>
          <p:cNvPr id="8" name="Picture 7" descr="image.png"/>
          <p:cNvPicPr>
            <a:picLocks noChangeAspect="1"/>
          </p:cNvPicPr>
          <p:nvPr/>
        </p:nvPicPr>
        <p:blipFill>
          <a:blip r:embed="rId3"/>
          <a:stretch>
            <a:fillRect/>
          </a:stretch>
        </p:blipFill>
        <p:spPr>
          <a:xfrm>
            <a:off x="1333500" y="3138487"/>
            <a:ext cx="285750" cy="247650"/>
          </a:xfrm>
          <a:prstGeom prst="rect">
            <a:avLst/>
          </a:prstGeom>
        </p:spPr>
      </p:pic>
      <p:pic>
        <p:nvPicPr>
          <p:cNvPr id="9" name="Picture 8" descr="image.png"/>
          <p:cNvPicPr>
            <a:picLocks noChangeAspect="1"/>
          </p:cNvPicPr>
          <p:nvPr/>
        </p:nvPicPr>
        <p:blipFill>
          <a:blip r:embed="rId4"/>
          <a:stretch>
            <a:fillRect/>
          </a:stretch>
        </p:blipFill>
        <p:spPr>
          <a:xfrm>
            <a:off x="1333500" y="3862387"/>
            <a:ext cx="171450" cy="247650"/>
          </a:xfrm>
          <a:prstGeom prst="rect">
            <a:avLst/>
          </a:prstGeom>
        </p:spPr>
      </p:pic>
      <p:pic>
        <p:nvPicPr>
          <p:cNvPr id="10" name="Picture 9" descr="image.png"/>
          <p:cNvPicPr>
            <a:picLocks noChangeAspect="1"/>
          </p:cNvPicPr>
          <p:nvPr/>
        </p:nvPicPr>
        <p:blipFill>
          <a:blip r:embed="rId5"/>
          <a:stretch>
            <a:fillRect/>
          </a:stretch>
        </p:blipFill>
        <p:spPr>
          <a:xfrm>
            <a:off x="1333500" y="4586287"/>
            <a:ext cx="200025" cy="247650"/>
          </a:xfrm>
          <a:prstGeom prst="rect">
            <a:avLst/>
          </a:prstGeom>
        </p:spPr>
      </p:pic>
      <p:sp>
        <p:nvSpPr>
          <p:cNvPr id="11" name="TextBox 10"/>
          <p:cNvSpPr txBox="1"/>
          <p:nvPr/>
        </p:nvSpPr>
        <p:spPr>
          <a:xfrm>
            <a:off x="571500" y="476250"/>
            <a:ext cx="11601450" cy="514350"/>
          </a:xfrm>
          <a:prstGeom prst="rect">
            <a:avLst/>
          </a:prstGeom>
          <a:noFill/>
        </p:spPr>
        <p:txBody>
          <a:bodyPr wrap="square" lIns="0" tIns="0" rIns="0" bIns="0" anchor="t">
            <a:spAutoFit/>
          </a:bodyPr>
          <a:lstStyle/>
          <a:p>
            <a:pPr algn="l"/>
            <a:r>
              <a:rPr sz="2550" b="1" i="0" u="none">
                <a:solidFill>
                  <a:srgbClr val="0F172A"/>
                </a:solidFill>
                <a:latin typeface="Poppins"/>
              </a:rPr>
              <a:t>Wichtige Erfolgsfaktoren</a:t>
            </a:r>
            <a:endParaRPr sz="2550" b="1" i="0" u="none">
              <a:solidFill>
                <a:srgbClr val="0F172A"/>
              </a:solidFill>
              <a:latin typeface="Poppins"/>
            </a:endParaRPr>
          </a:p>
        </p:txBody>
      </p:sp>
      <p:sp>
        <p:nvSpPr>
          <p:cNvPr id="12" name="Rectangle 11"/>
          <p:cNvSpPr/>
          <p:nvPr/>
        </p:nvSpPr>
        <p:spPr>
          <a:xfrm>
            <a:off x="571500" y="1057275"/>
            <a:ext cx="11049000" cy="28575"/>
          </a:xfrm>
          <a:prstGeom prst="rect">
            <a:avLst/>
          </a:prstGeom>
          <a:solidFill>
            <a:srgbClr val="F59E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0663237" y="6515100"/>
            <a:ext cx="957262" cy="152400"/>
          </a:xfrm>
          <a:prstGeom prst="rect">
            <a:avLst/>
          </a:prstGeom>
          <a:noFill/>
        </p:spPr>
        <p:txBody>
          <a:bodyPr wrap="square" lIns="0" tIns="0" rIns="0" bIns="0" anchor="t">
            <a:spAutoFit/>
          </a:bodyPr>
          <a:lstStyle/>
          <a:p>
            <a:pPr algn="l"/>
            <a:r>
              <a:rPr sz="975" b="1" i="0" u="none">
                <a:solidFill>
                  <a:srgbClr val="94A3B8"/>
                </a:solidFill>
                <a:latin typeface="Lato"/>
              </a:rPr>
              <a:t>vorsorge27.info</a:t>
            </a:r>
            <a:endParaRPr sz="975" b="1" i="0" u="none">
              <a:solidFill>
                <a:srgbClr val="94A3B8"/>
              </a:solidFill>
              <a:latin typeface="Lato"/>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4125</Words>
  <Application>WPS Presentation</Application>
  <PresentationFormat>On-screen Show (4:3)</PresentationFormat>
  <Paragraphs>166</Paragraphs>
  <Slides>12</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12</vt:i4>
      </vt:variant>
    </vt:vector>
  </HeadingPairs>
  <TitlesOfParts>
    <vt:vector size="26" baseType="lpstr">
      <vt:lpstr>Arial</vt:lpstr>
      <vt:lpstr>SimSun</vt:lpstr>
      <vt:lpstr>Wingdings</vt:lpstr>
      <vt:lpstr>Arial</vt:lpstr>
      <vt:lpstr>Poppins</vt:lpstr>
      <vt:lpstr>Segoe Print</vt:lpstr>
      <vt:lpstr>Lato</vt:lpstr>
      <vt:lpstr>Lato Medium</vt:lpstr>
      <vt:lpstr>Poppins SemiBold</vt:lpstr>
      <vt:lpstr>Poppins Medium</vt:lpstr>
      <vt:lpstr>Microsoft YaHei</vt:lpstr>
      <vt:lpstr>Arial Unicode MS</vt:lpstr>
      <vt:lpstr>Calibri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description>generated using python-pptx</dc:description>
  <cp:lastModifiedBy>lu Knolle</cp:lastModifiedBy>
  <cp:revision>2</cp:revision>
  <dcterms:created xsi:type="dcterms:W3CDTF">2013-01-27T09:14:00Z</dcterms:created>
  <dcterms:modified xsi:type="dcterms:W3CDTF">2026-07-27T12:54:48Z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F5583DF4525B45459AEDCB528D2084EC_12</vt:lpwstr>
  </property>
  <property fmtid="{D5CDD505-2E9C-101B-9397-08002B2CF9AE}" pid="3" name="KSOProductBuildVer">
    <vt:lpwstr>1031-12.1.0.27458</vt:lpwstr>
  </property>
</Properties>
</file>