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2426940"/>
            <a:ext cx="2476500" cy="285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313" y="2903190"/>
            <a:ext cx="10991373" cy="613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b="1" sz="4200" i="0" u="none">
                <a:solidFill>
                  <a:srgbClr val="0F172A"/>
                </a:solidFill>
                <a:latin typeface="Cinzel"/>
              </a:rPr>
              <a:t>Marktanalyse &amp; Vorsorgestrategie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5025" y="3707010"/>
            <a:ext cx="7981950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475569"/>
                </a:solidFill>
                <a:latin typeface="Plus Jakarta Sans"/>
              </a:rPr>
              <a:t>Rohstoff-Superzyklus, Geopolitik und die langfristige Absicherung von Vermögenswerten.</a:t>
            </a:r>
            <a:r>
              <a:t>
</a:t>
            </a:r>
            <a:r>
              <a:rPr b="1" sz="1500" i="0" u="none">
                <a:solidFill>
                  <a:srgbClr val="475569"/>
                </a:solidFill>
                <a:latin typeface="Plus Jakarta Sans"/>
              </a:rPr>
              <a:t>Quelle:</a:t>
            </a:r>
            <a:r>
              <a:rPr b="0" sz="1500" i="0" u="none">
                <a:solidFill>
                  <a:srgbClr val="475569"/>
                </a:solidFill>
                <a:latin typeface="Plus Jakarta Sans"/>
              </a:rPr>
              <a:t> Axino Capital (Stand: 24. Juli 2026)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452687"/>
          <a:ext cx="11029949" cy="2809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857946"/>
                <a:gridCol w="2612231"/>
                <a:gridCol w="2601069"/>
                <a:gridCol w="2958703"/>
              </a:tblGrid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Anlageklasse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Inflatons-Schutz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Geopolit. Risiko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Renditepotenzial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Staatsanleihen / Festgeld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Gering (Realwertverlust)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Hoch (Schuldendruck)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Gering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Standard-Aktien (Big Tech)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Mittel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Mittel (Bewertung hoch)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Moderat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Physisches Gold &amp; Silber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Sehr Hoch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Sehr Gering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Stabil / Hoch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Rohstoff- &amp; Minenaktien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Hoch (Sachwerthebel)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Mittel bis Hoch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Sehr Hoch (Chancen/Risiko)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81025" y="3024187"/>
            <a:ext cx="28579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438971" y="3024187"/>
            <a:ext cx="26122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051202" y="3024187"/>
            <a:ext cx="260106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652271" y="3024187"/>
            <a:ext cx="29587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81025" y="3581400"/>
            <a:ext cx="28579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38971" y="3581400"/>
            <a:ext cx="26122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051202" y="3581400"/>
            <a:ext cx="260106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652271" y="3581400"/>
            <a:ext cx="29587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1025" y="4138612"/>
            <a:ext cx="28579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438971" y="4138612"/>
            <a:ext cx="26122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051202" y="4138612"/>
            <a:ext cx="260106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652271" y="4138612"/>
            <a:ext cx="29587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81025" y="4695825"/>
            <a:ext cx="28579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438971" y="4695825"/>
            <a:ext cx="26122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051202" y="4695825"/>
            <a:ext cx="260106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52271" y="4695825"/>
            <a:ext cx="29587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Anlageklassen im Vergleich (2026)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1500" y="102870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95750"/>
            <a:ext cx="2541240" cy="1219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19" y="2362200"/>
            <a:ext cx="2541240" cy="1257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9" y="4095750"/>
            <a:ext cx="2541240" cy="12192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259" y="2600325"/>
            <a:ext cx="2541240" cy="10191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" y="3838575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7990" y="4257675"/>
            <a:ext cx="2328259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0F172A"/>
                </a:solidFill>
                <a:latin typeface="Cinzel"/>
              </a:rPr>
              <a:t>Schritt 1: Basis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" y="4552950"/>
            <a:ext cx="2217390" cy="600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475569"/>
                </a:solidFill>
                <a:latin typeface="Plus Jakarta Sans"/>
              </a:rPr>
              <a:t>Aufbau eines physischen Edelmetall-Fundaments (Gold/Silber).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13910" y="2524125"/>
            <a:ext cx="2328259" cy="476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0F172A"/>
                </a:solidFill>
                <a:latin typeface="Cinzel"/>
              </a:rPr>
              <a:t>Schritt 2: Diversifikation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9344" y="3057525"/>
            <a:ext cx="2217390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475569"/>
                </a:solidFill>
                <a:latin typeface="Plus Jakarta Sans"/>
              </a:rPr>
              <a:t>Beimischung von strategischen Industriemetallen &amp; Energie.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9830" y="4257675"/>
            <a:ext cx="2328259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0F172A"/>
                </a:solidFill>
                <a:latin typeface="Cinzel"/>
              </a:rPr>
              <a:t>Schritt 3: Selektion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5264" y="4552950"/>
            <a:ext cx="2217390" cy="600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475569"/>
                </a:solidFill>
                <a:latin typeface="Plus Jakarta Sans"/>
              </a:rPr>
              <a:t>Auswahl substanzstarker Minenproduzenten mit niedrigen Kosten.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85750" y="2762250"/>
            <a:ext cx="2328259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0F172A"/>
                </a:solidFill>
                <a:latin typeface="Cinzel"/>
              </a:rPr>
              <a:t>Schritt 4: Rebalancing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41184" y="3057525"/>
            <a:ext cx="2217390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475569"/>
                </a:solidFill>
                <a:latin typeface="Plus Jakarta Sans"/>
              </a:rPr>
              <a:t>Regelmäßige Überprüfung und Anpassung der Vorsorgestruktur.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Fahrplan zur Vermögenssicherung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02870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746870" y="3762375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977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582790" y="3762375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977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418709" y="3762375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977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0254629" y="3762375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977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7112" y="3662362"/>
            <a:ext cx="5057775" cy="1276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1919287"/>
            <a:ext cx="11601450" cy="819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F172A"/>
                </a:solidFill>
                <a:latin typeface="Cinzel"/>
              </a:rPr>
              <a:t>Vorsorge neu denken.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2890837"/>
            <a:ext cx="1104900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475569"/>
                </a:solidFill>
                <a:latin typeface="Plus Jakarta Sans"/>
              </a:rPr>
              <a:t>Sichern Sie Ihre Kaufkraft im Rohstoff-Superzyklus.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2387" y="3957637"/>
            <a:ext cx="4467225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650" i="0" u="none">
                <a:solidFill>
                  <a:srgbClr val="1E3A8A"/>
                </a:solidFill>
                <a:latin typeface="Plus Jakarta Sans"/>
              </a:rPr>
              <a:t>vorsorge27.info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62387" y="4300537"/>
            <a:ext cx="44672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b="0" sz="1200" i="0" u="none">
                <a:solidFill>
                  <a:srgbClr val="64748B"/>
                </a:solidFill>
                <a:latin typeface="Plus Jakarta Sans"/>
              </a:rPr>
              <a:t>Analysen, Marktberichte &amp; Strategien zur Vermögenssicherung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6300" y="3090862"/>
            <a:ext cx="104394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76300" y="3852862"/>
            <a:ext cx="104394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76300" y="3852862"/>
            <a:ext cx="104394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3233737"/>
            <a:ext cx="857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1675" y="3240881"/>
            <a:ext cx="93440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https://cdn.bullionexchanges.com/cdn-cgi/image/width=525,height=262.5,quality=60,format=auto/media/wysiwyg3/Blog/BE_blog_prepper_061026.jpg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71675" y="3474243"/>
            <a:ext cx="93440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bullionexchanges.com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4005262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71675" y="4012406"/>
            <a:ext cx="93440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https://www.monex.com/wp-content/uploads/1-kilo-silver-bar-front.webp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71675" y="4245768"/>
            <a:ext cx="93440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www.monex.com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Image Sources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02870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67000"/>
            <a:ext cx="7620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50419" y="2933700"/>
            <a:ext cx="9291161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750" i="0" u="none">
                <a:solidFill>
                  <a:srgbClr val="0F172A"/>
                </a:solidFill>
                <a:latin typeface="Cinzel"/>
              </a:rPr>
              <a:t>1. Das Makroökonomische Umfeld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733800"/>
            <a:ext cx="714375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64748B"/>
                </a:solidFill>
                <a:latin typeface="Plus Jakarta Sans"/>
              </a:rPr>
              <a:t>Spannungsfeld zwischen Papiergold-Märkten, Notenbanken und weltweiten Schuldenstrukturen.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26518"/>
            <a:ext cx="5334000" cy="24622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626518"/>
            <a:ext cx="5334000" cy="24622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825" y="2940843"/>
            <a:ext cx="494061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D97706"/>
                </a:solidFill>
                <a:latin typeface="Cinzel"/>
              </a:rPr>
              <a:t>Banken &amp; Wall Street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5825" y="3331368"/>
            <a:ext cx="47053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Kurzfristige Preiskorrekturen: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Analysten (z. B. BMO, Deutsche Bank) passten kurzfristige Zielmarken aufgrund strafferer US-Geldpolitik temporär 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5825" y="4174331"/>
            <a:ext cx="47053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Der Starke US-Dollar setzt Papiergold-Kontrakte unter Druck und erzeugt Schwankungen an den Terminbörsen.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0825" y="2940843"/>
            <a:ext cx="494061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D97706"/>
                </a:solidFill>
                <a:latin typeface="Cinzel"/>
              </a:rPr>
              <a:t>Zentralbanken &amp; Physischer Markt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0825" y="3331368"/>
            <a:ext cx="47053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Stille Akkummulation: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Globale Zentralbanken nutzen Kursrücksetzer weiterhin für massive physische Käufe zur Absicherung.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0825" y="4174331"/>
            <a:ext cx="470535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Die physische Nachfrage in Asien und unter institutionellen Großinvestoren bleibt auf historisch hohem Niveau.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Papiergold vs. Physischer Markt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2870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71775"/>
            <a:ext cx="5334000" cy="2171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3152775"/>
            <a:ext cx="4572000" cy="1047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b="1" sz="8250" i="0" u="none">
                <a:solidFill>
                  <a:srgbClr val="F59E0B"/>
                </a:solidFill>
                <a:latin typeface="Cinzel"/>
              </a:rPr>
              <a:t>100%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4295775"/>
            <a:ext cx="457200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650" i="0" u="none">
                <a:solidFill>
                  <a:srgbClr val="F8FAFC"/>
                </a:solidFill>
                <a:latin typeface="Plus Jakarta Sans SemiBold"/>
              </a:rPr>
              <a:t>Physische Deckung gefordert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819400"/>
            <a:ext cx="5600700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1E3A8A"/>
                </a:solidFill>
                <a:latin typeface="Cinzel"/>
              </a:rPr>
              <a:t>Systemische Verknappung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209925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Immer mehr Staaten fordern die Repatriierung ihrer Goldreserven aus dem Ausland. Das Vertrauen in das globale Papiergeldsystem schwindet zusehends.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4052887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Für Privatanleger bedeutet dies: Die Fundamentaldaten für physische Edelmetalle sind historisch stark – kurzfristige Baisse-Phasen bieten strategische Nachkaufchancen für die Altersvorsorge.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Physische Goldreserven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02870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67000"/>
            <a:ext cx="7620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70421" y="2933700"/>
            <a:ext cx="9251156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750" i="0" u="none">
                <a:solidFill>
                  <a:srgbClr val="0F172A"/>
                </a:solidFill>
                <a:latin typeface="Cinzel"/>
              </a:rPr>
              <a:t>2. Rohstoffengpässe &amp; Geopolitik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733800"/>
            <a:ext cx="714375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64748B"/>
                </a:solidFill>
                <a:latin typeface="Plus Jakarta Sans"/>
              </a:rPr>
              <a:t>Warum Industriemetalle und kritische Rohstoffe vor einer langfristigen Neubewertung stehen.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62212"/>
            <a:ext cx="3530649" cy="27908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2462212"/>
            <a:ext cx="3530649" cy="27908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2462212"/>
            <a:ext cx="3530649" cy="27908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725" y="2738437"/>
            <a:ext cx="609600" cy="609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7725" y="3500437"/>
            <a:ext cx="1890236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1E3A8A"/>
                </a:solidFill>
                <a:latin typeface="Cinzel"/>
              </a:rPr>
              <a:t>Kupfer &amp; Strom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3890962"/>
            <a:ext cx="2978199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Der weltweite Ausbau von KI-Rechenzentren und Stromnetzen trifft auf ein historisches Angebotsdefizit bei Kupferminen.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6974" y="2738437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06974" y="3500437"/>
            <a:ext cx="2550318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1E3A8A"/>
                </a:solidFill>
                <a:latin typeface="Cinzel"/>
              </a:rPr>
              <a:t>Kobalt &amp; Raffinerien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6974" y="3890962"/>
            <a:ext cx="2978199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Sanktionen und geopolitische Blockaden unterbrechen Lieferketten. Westliche Verarbeitungsanlagen stehen vor Engpässen.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6224" y="2738437"/>
            <a:ext cx="609600" cy="609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66224" y="3500437"/>
            <a:ext cx="185023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1E3A8A"/>
                </a:solidFill>
                <a:latin typeface="Cinzel"/>
              </a:rPr>
              <a:t>Uran &amp; Energie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66224" y="3890962"/>
            <a:ext cx="2978199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Strenge Umweltauflagen und steigende Nachfrage der Kernenergie führen ab den späten 2020er Jahren zu Versorgungslücken.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125" y="2871787"/>
            <a:ext cx="304800" cy="3429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512" y="2871787"/>
            <a:ext cx="390525" cy="3429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9574" y="2871787"/>
            <a:ext cx="342900" cy="3429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Kritische Engpass-Rohstoffe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02870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6250"/>
            <a:ext cx="5600700" cy="895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Geopolitische Machtverschiebung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466850"/>
            <a:ext cx="5334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3159918"/>
            <a:ext cx="5600700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1E3A8A"/>
                </a:solidFill>
                <a:latin typeface="Cinzel"/>
              </a:rPr>
              <a:t>Rohstoffe als Machtmittel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550443"/>
            <a:ext cx="53340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Exportbeschränkungen Chinas bei kritischen Mineralien verdeutlichen die Verwundbarkeit westlicher Industrien.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150518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Der Wettbewerb um physische Ressourcen verschärft sich global. Sachwerte im Rohstoffsektor bilden daher ein essenzielles Fundament im Portfolio von vorsorge27.info.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809875"/>
            <a:ext cx="7620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55419" y="3076575"/>
            <a:ext cx="9281160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750" i="0" u="none">
                <a:solidFill>
                  <a:srgbClr val="0F172A"/>
                </a:solidFill>
                <a:latin typeface="Cinzel"/>
              </a:rPr>
              <a:t>3. Silber &amp; Minenaktien: Der Hebel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7012" y="3876675"/>
            <a:ext cx="6657975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64748B"/>
                </a:solidFill>
                <a:latin typeface="Plus Jakarta Sans"/>
              </a:rPr>
              <a:t>Chancen und Strategien bei unterbewerteten Edelmetall- &amp; Exploreraktien.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43125"/>
            <a:ext cx="5334000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0100" y="2143125"/>
            <a:ext cx="51054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Doppelte Nachfrage: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Silber profitierte sowohl als monetärer Schutzhafen als auch als unverzichtbarer Industrierohstoff (Solar, Elektronik, Medizintechnik).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0100" y="2986087"/>
            <a:ext cx="51054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Strukturelles Defizit: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Die Minenproduktion hinkt seit Jahren der weltweiten Nachfrage hinterher.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0100" y="3586162"/>
            <a:ext cx="51054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Hebel bei Minenaktien: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Qualitativ hochwertige Silber- und Goldproduzenten weisen historische Bewertungsabschläge auf.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43125"/>
            <a:ext cx="5334000" cy="342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2162175"/>
            <a:ext cx="66675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b="0" sz="900" i="0" u="none">
                <a:solidFill>
                  <a:srgbClr val="D97706"/>
                </a:solidFill>
                <a:latin typeface="Plus Jakarta Sans"/>
              </a:rPr>
              <a:t>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005137"/>
            <a:ext cx="66675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b="0" sz="900" i="0" u="none">
                <a:solidFill>
                  <a:srgbClr val="D97706"/>
                </a:solidFill>
                <a:latin typeface="Plus Jakarta Sans"/>
              </a:rPr>
              <a:t>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605212"/>
            <a:ext cx="66675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b="0" sz="900" i="0" u="none">
                <a:solidFill>
                  <a:srgbClr val="D97706"/>
                </a:solidFill>
                <a:latin typeface="Plus Jakarta Sans"/>
              </a:rPr>
              <a:t>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0F172A"/>
                </a:solidFill>
                <a:latin typeface="Cinzel"/>
              </a:rPr>
              <a:t>Silber: Das doppelte Edelmetall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2870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