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2493615"/>
            <a:ext cx="11049000" cy="161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050" i="0" u="none">
                <a:solidFill>
                  <a:srgbClr val="D97706"/>
                </a:solidFill>
                <a:latin typeface="Inter SemiBold"/>
              </a:rPr>
              <a:t>VORSORGE27.INFO | KITCO NEWS ANALYSE (24.07.2026)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5275" y="2798415"/>
            <a:ext cx="11601450" cy="613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830"/>
              </a:lnSpc>
            </a:pPr>
            <a:r>
              <a:rPr b="1" sz="4200" i="0" u="none">
                <a:solidFill>
                  <a:srgbClr val="FBBF24"/>
                </a:solidFill>
                <a:latin typeface="Cinzel"/>
              </a:rPr>
              <a:t>Vermögensschutz &amp; Marktanalyse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9750" y="3602235"/>
            <a:ext cx="8572500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94A3B8"/>
                </a:solidFill>
                <a:latin typeface="Inter"/>
              </a:rPr>
              <a:t>Eine strategische Bewertung von Gold, Zinsmärkten und globaler Inflation auf Basis der aktuellen Kitco News Berichterstattung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200150"/>
            <a:ext cx="11049000" cy="5181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7737" y="4455318"/>
            <a:ext cx="10296525" cy="2428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b="0" sz="1275" i="1" u="none">
                <a:solidFill>
                  <a:srgbClr val="CBD5E1"/>
                </a:solidFill>
                <a:latin typeface="Inter"/>
              </a:rPr>
              <a:t>Quelle: Kitco News Berichterstattung (24.07.2026). Globale Notenbanken Umschichtung von US-Schuldtiteln hin zu physischem Gold.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76250"/>
            <a:ext cx="11601450" cy="438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BBF24"/>
                </a:solidFill>
                <a:latin typeface="Cinzel"/>
              </a:rPr>
              <a:t>Zentralbanken &amp; Goldreserven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0" y="1971675"/>
            <a:ext cx="8572500" cy="29146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05501" y="2457450"/>
            <a:ext cx="798099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800" i="0" u="none">
                <a:solidFill>
                  <a:srgbClr val="F8FAFC"/>
                </a:solidFill>
                <a:latin typeface="Cinzel"/>
              </a:rPr>
              <a:t>Handlungsempfehlungen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95525" y="2762250"/>
            <a:ext cx="7600950" cy="152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F1F5F9"/>
                </a:solidFill>
                <a:latin typeface="Inter"/>
              </a:rPr>
              <a:t>1. Prüfen Sie Ihren aktuellen Sachwertanteil am Gesamtvermögen.</a:t>
            </a:r>
            <a:r>
              <a:t>
</a:t>
            </a:r>
            <a:r>
              <a:rPr b="0" sz="1500" i="0" u="none">
                <a:solidFill>
                  <a:srgbClr val="F1F5F9"/>
                </a:solidFill>
                <a:latin typeface="Inter"/>
              </a:rPr>
              <a:t> 2. Nutzen Sie Konsolidierungsphasen für den schrittweisen Aufbau physischer Reserven.</a:t>
            </a:r>
            <a:r>
              <a:t>
</a:t>
            </a:r>
            <a:r>
              <a:rPr b="0" sz="1500" i="0" u="none">
                <a:solidFill>
                  <a:srgbClr val="F1F5F9"/>
                </a:solidFill>
                <a:latin typeface="Inter"/>
              </a:rPr>
              <a:t> 3. Achten Sie auf bankunabhängige Verwahrung &amp; professionellen Vermögensschutz.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157662"/>
            <a:ext cx="11049000" cy="552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147887"/>
            <a:ext cx="11049000" cy="161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050" i="0" u="none">
                <a:solidFill>
                  <a:srgbClr val="D97706"/>
                </a:solidFill>
                <a:latin typeface="Inter SemiBold"/>
              </a:rPr>
              <a:t>VORSORGE27.INFO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275" y="2452687"/>
            <a:ext cx="11601450" cy="819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FBBF24"/>
                </a:solidFill>
                <a:latin typeface="Cinzel"/>
              </a:rPr>
              <a:t>Sichern Sie Ihr Vermögen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462337"/>
            <a:ext cx="1104900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CBD5E1"/>
                </a:solidFill>
                <a:latin typeface="Inter"/>
              </a:rPr>
              <a:t>Ihre Experten für Vermögensschutz, Sachwerte und strategische Altersvorsorge.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1395412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166937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71500" y="2938462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71500" y="3709987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71500" y="4481512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1500" y="21574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71500" y="21574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71500" y="292893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71500" y="292893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71500" y="370046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71500" y="370046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71500" y="44719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71500" y="44719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71500" y="52435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71500" y="52435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538287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66875" y="1545431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CBD5E1"/>
                </a:solidFill>
                <a:latin typeface="Inter"/>
              </a:rPr>
              <a:t>https://www.moneydigest.com/img/gallery/how-investing-in-gold-can-help-protect-you-during-inflation/intro-1740589609.jpg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66875" y="1778793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CBD5E1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www.moneydigest.com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309812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66875" y="2316956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CBD5E1"/>
                </a:solidFill>
                <a:latin typeface="Inter"/>
              </a:rPr>
              <a:t>https://www.royalmint.com/globalassets/bullion/_structure/entry-level-gold/gold-graph-mobile.png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66875" y="2550318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CBD5E1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www.royalmint.com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81337"/>
            <a:ext cx="857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666875" y="3088481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CBD5E1"/>
                </a:solidFill>
                <a:latin typeface="Inter"/>
              </a:rPr>
              <a:t>https://www.newyorkfed.org/medialibrary/media/images/v3/features/goldcustody.gif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66875" y="3321843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CBD5E1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www.newyorkfed.org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52862"/>
            <a:ext cx="857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66875" y="3860006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CBD5E1"/>
                </a:solidFill>
                <a:latin typeface="Inter"/>
              </a:rPr>
              <a:t>https://thedailyeconomy.org/wp-content/uploads/2024/06/moneyburning-1.jpg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66875" y="4093368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CBD5E1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thedailyeconomy.org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624387"/>
            <a:ext cx="857250" cy="4762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666875" y="4631531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CBD5E1"/>
                </a:solidFill>
                <a:latin typeface="Inter"/>
              </a:rPr>
              <a:t>https://summitmetals.com/cdn/shop/articles/509100f0ed32cef485a682fd723a4d6487416263.jpg?v=1760456851&amp;width=1100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66875" y="4864893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CBD5E1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summitmetals.com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481637"/>
            <a:ext cx="8572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666875" y="5395912"/>
            <a:ext cx="9953625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CBD5E1"/>
                </a:solidFill>
                <a:latin typeface="Inter"/>
              </a:rPr>
              <a:t>https://png.pngtree.com/thumb_back/fh260/background/20260709/pngtree-neon-holographic-cityscape-displaying-a-dramatic-financial-market-crash-with-mood-image_22014325.webp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66875" y="5815012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CBD5E1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pngtree.com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1500" y="476250"/>
            <a:ext cx="11601450" cy="438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BBF24"/>
                </a:solidFill>
                <a:latin typeface="Cinzel"/>
              </a:rPr>
              <a:t>Image 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476250"/>
            <a:ext cx="5550693" cy="8763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BBF24"/>
                </a:solidFill>
                <a:latin typeface="Cinzel"/>
              </a:rPr>
              <a:t>Gold über $4.000: Die Neue Ära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0"/>
            <a:ext cx="585787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1638300"/>
            <a:ext cx="5550693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1F5F9"/>
                </a:solidFill>
                <a:latin typeface="Cinzel SemiBold"/>
              </a:rPr>
              <a:t>Etablierung eines neuen Bodens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2057400"/>
            <a:ext cx="5286375" cy="7768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Der Goldpreis hält sich stabil oberhalb der Marke von 4.000 USD pro Unze ($4.058–$4.070/oz). Dies signalisiert einen fundamentalen Wandel der globalen Vermögenssicherung.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2986682"/>
            <a:ext cx="5286375" cy="7768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Trotz robuster US-Konjunkturdaten verharrt Gold auf Rekordniveau – angetrieben von enormen Zentralbankkäufen und geopolitischen Risiken.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8762" y="2247900"/>
            <a:ext cx="1514475" cy="161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050" i="0" u="none">
                <a:solidFill>
                  <a:srgbClr val="D97706"/>
                </a:solidFill>
                <a:latin typeface="Inter SemiBold"/>
              </a:rPr>
              <a:t>VORSORGE27.INFO</a:t>
            </a:r>
          </a:p>
        </p:txBody>
      </p:sp>
      <p:sp>
        <p:nvSpPr>
          <p:cNvPr id="4" name="Rectangle 3"/>
          <p:cNvSpPr/>
          <p:nvPr/>
        </p:nvSpPr>
        <p:spPr>
          <a:xfrm>
            <a:off x="5524500" y="2790825"/>
            <a:ext cx="1143000" cy="381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090499" y="3067050"/>
            <a:ext cx="8011001" cy="666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900" i="0" u="none">
                <a:solidFill>
                  <a:srgbClr val="FBBF24"/>
                </a:solidFill>
                <a:latin typeface="Cinzel"/>
              </a:rPr>
              <a:t>Makroökonomische Treiber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4125" y="3924300"/>
            <a:ext cx="7143750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CBD5E1"/>
                </a:solidFill>
                <a:latin typeface="Inter"/>
              </a:rPr>
              <a:t>Welche Faktoren steuern den Goldmarkt und die globalen Währungsreserven im Sommer 2026?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2859881"/>
            <a:ext cx="5334000" cy="952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b="1" sz="7500" i="0" u="none">
                <a:solidFill>
                  <a:srgbClr val="FBBF24"/>
                </a:solidFill>
                <a:latin typeface="Cinzel"/>
              </a:rPr>
              <a:t>5,19%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3907631"/>
            <a:ext cx="533400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F8FAFC"/>
                </a:solidFill>
                <a:latin typeface="Inter SemiBold"/>
              </a:rPr>
              <a:t>30-jährige US-Anleiherendite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6500" y="2859881"/>
            <a:ext cx="560070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1F5F9"/>
                </a:solidFill>
                <a:latin typeface="Cinzel SemiBold"/>
              </a:rPr>
              <a:t>Anleihenmarkt schlägt Alarm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3278981"/>
            <a:ext cx="533400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Der massive Abverkauf bei US-Staatsanleihen trieb die Renditen 30-jähriger Papiere auf ein neues Rekordhoch von 5,19% – den höchsten Stand seit 2007.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0" y="4121943"/>
            <a:ext cx="53340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Investoren fordern höhere Risikoprämien aufgrund der ausufernden US-Staatsverschuldung und anhaltendem Inflationsdruck.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76250"/>
            <a:ext cx="11601450" cy="438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BBF24"/>
                </a:solidFill>
                <a:latin typeface="Cinzel"/>
              </a:rPr>
              <a:t>Schlüsselzahlen im Fokus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750" y="2121693"/>
            <a:ext cx="9525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275" i="0" u="none">
                <a:solidFill>
                  <a:srgbClr val="CBD5E1"/>
                </a:solidFill>
                <a:latin typeface="Inter"/>
              </a:rPr>
              <a:t>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2124075"/>
            <a:ext cx="5143500" cy="4857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CBD5E1"/>
                </a:solidFill>
                <a:latin typeface="Inter"/>
              </a:rPr>
              <a:t>Solide PMI-Daten: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Der S&amp;P Flash Composite PMI stieg im Juli 2026 auf 53,6 Punkte (8-Monats-Hoch).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6750" y="2721768"/>
            <a:ext cx="9525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275" i="0" u="none">
                <a:solidFill>
                  <a:srgbClr val="CBD5E1"/>
                </a:solidFill>
                <a:latin typeface="Inter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724150"/>
            <a:ext cx="5143500" cy="4857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CBD5E1"/>
                </a:solidFill>
                <a:latin typeface="Inter"/>
              </a:rPr>
              <a:t>Gegenwind für Zinssenkungen: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Die US-Notenbank (Fed) bremst Erwartungen rascher Leitzinssenkungen ab.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6750" y="3321843"/>
            <a:ext cx="9525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275" i="0" u="none">
                <a:solidFill>
                  <a:srgbClr val="CBD5E1"/>
                </a:solidFill>
                <a:latin typeface="Inter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3324225"/>
            <a:ext cx="5143500" cy="4857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CBD5E1"/>
                </a:solidFill>
                <a:latin typeface="Inter"/>
              </a:rPr>
              <a:t>Relativstärke von Gold: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Trotz hoher Zinsen fällt Gold nicht ab – ein klares Signal für strukturelle Sachwertnachfrage.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24075"/>
            <a:ext cx="5334000" cy="3333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476250"/>
            <a:ext cx="11601450" cy="438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BBF24"/>
                </a:solidFill>
                <a:latin typeface="Cinzel"/>
              </a:rPr>
              <a:t>US-Markt &amp; Zinsdynamik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95575"/>
            <a:ext cx="5334000" cy="2190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695575"/>
            <a:ext cx="5334000" cy="2190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3038475"/>
            <a:ext cx="488061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BBF24"/>
                </a:solidFill>
                <a:latin typeface="Cinzel SemiBold"/>
              </a:rPr>
              <a:t>Geldwertrisiko (Fiat-Geld)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457575"/>
            <a:ext cx="4648200" cy="971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Staatsschulden steigen auf historische Höchststände. Die Kaufkraft von Papierwährungen wird durch unkontrolliertes Defizit-Spending und geopolitische Rüstungsausgaben schleichend entwertet.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3038475"/>
            <a:ext cx="4880610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BBF24"/>
                </a:solidFill>
                <a:latin typeface="Cinzel SemiBold"/>
              </a:rPr>
              <a:t>Sachwertschutz (Edelmetalle)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3457575"/>
            <a:ext cx="464820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Gold und Silber sind frei von Gegenparteirisiken. Sie dienen institutionellen Großanlegern und Privaten als ultimative Absicherung gegen Staatsbankrott und Währungsreformen.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76250"/>
            <a:ext cx="11601450" cy="438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BBF24"/>
                </a:solidFill>
                <a:latin typeface="Cinzel"/>
              </a:rPr>
              <a:t>Staatsdefizite vs. Sachwerte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33637"/>
            <a:ext cx="3492549" cy="27146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2433637"/>
            <a:ext cx="3492549" cy="2714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2433637"/>
            <a:ext cx="3492549" cy="2714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3348037"/>
            <a:ext cx="3047099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1F5F9"/>
                </a:solidFill>
                <a:latin typeface="Cinzel SemiBold"/>
              </a:rPr>
              <a:t>1. Substanzschutz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3767137"/>
            <a:ext cx="2901999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Allokation in physische Edelmetalle außerhalb des Bankensektors zur Absicherung des Grundvermögens.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45074" y="3348037"/>
            <a:ext cx="3047099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1F5F9"/>
                </a:solidFill>
                <a:latin typeface="Cinzel SemiBold"/>
              </a:rPr>
              <a:t>2. Diversifikation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5074" y="3767137"/>
            <a:ext cx="2901999" cy="971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Ausgewogenes Verhältnis zwischen Gold (Stabilität) und Silber (Industrienachfrage &amp; Aufholpotenzial).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23374" y="3348037"/>
            <a:ext cx="3047099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1F5F9"/>
                </a:solidFill>
                <a:latin typeface="Cinzel SemiBold"/>
              </a:rPr>
              <a:t>3. Verwahrung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23374" y="3767137"/>
            <a:ext cx="2901999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Nutzung sicherer Drittstaaten-Lagerstätten zur Vermeidung politischer Zugriffsrisiken.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2767012"/>
            <a:ext cx="381000" cy="3810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5074" y="2767012"/>
            <a:ext cx="381000" cy="3810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3374" y="2767012"/>
            <a:ext cx="428625" cy="381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438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BBF24"/>
                </a:solidFill>
                <a:latin typeface="Cinzel"/>
              </a:rPr>
              <a:t>Drei Säulen der Vorsorge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40731"/>
            <a:ext cx="3492549" cy="2095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2040731"/>
            <a:ext cx="3492549" cy="2095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2040731"/>
            <a:ext cx="3492549" cy="2095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4279106"/>
            <a:ext cx="366717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1F5F9"/>
                </a:solidFill>
                <a:latin typeface="Cinzel SemiBold"/>
              </a:rPr>
              <a:t>Zentralbankkäufe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698206"/>
            <a:ext cx="3492549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BRICS-Staaten akkumulieren Rekordmengen an Gold zur Abkehr vom US-Dollar.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49799" y="4279106"/>
            <a:ext cx="366717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1F5F9"/>
                </a:solidFill>
                <a:latin typeface="Cinzel SemiBold"/>
              </a:rPr>
              <a:t>Währungsverfall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9799" y="4698206"/>
            <a:ext cx="3492549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Anhaltende Inflation zehrt die Renditen klassischer Sparprodukte und Anleihen auf.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28099" y="4279106"/>
            <a:ext cx="366717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1F5F9"/>
                </a:solidFill>
                <a:latin typeface="Cinzel SemiBold"/>
              </a:rPr>
              <a:t>Physische Nachfrage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28099" y="4698206"/>
            <a:ext cx="3492549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Starke Nachfrage von privaten und institutionellen Anlegern nach physischen Barren.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" y="2050256"/>
            <a:ext cx="3473499" cy="20764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9324" y="2050256"/>
            <a:ext cx="3473499" cy="20764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7624" y="2050256"/>
            <a:ext cx="3473499" cy="20764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438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BBF24"/>
                </a:solidFill>
                <a:latin typeface="Cinzel"/>
              </a:rPr>
              <a:t>Treiber der Goldnachfrage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2390775"/>
          <a:ext cx="11048997" cy="2800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2602259"/>
                <a:gridCol w="2591246"/>
                <a:gridCol w="3186707"/>
                <a:gridCol w="2668785"/>
              </a:tblGrid>
              <a:tr h="560070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FBBF24"/>
                          </a:solidFill>
                          <a:latin typeface="Cinzel"/>
                        </a:rPr>
                        <a:t>Asset-Klasse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FBBF24"/>
                          </a:solidFill>
                          <a:latin typeface="Cinzel"/>
                        </a:rPr>
                        <a:t>Inflationsschutz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FBBF24"/>
                          </a:solidFill>
                          <a:latin typeface="Cinzel"/>
                        </a:rPr>
                        <a:t>Kreditrisiko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FBBF24"/>
                          </a:solidFill>
                          <a:latin typeface="Cinzel"/>
                        </a:rPr>
                        <a:t>Trend 2026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</a:tr>
              <a:tr h="560070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CBD5E1"/>
                          </a:solidFill>
                          <a:latin typeface="Inter"/>
                        </a:rPr>
                        <a:t>Physisches Gold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Sehr Hoch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Keines (kein Gegenparteirisiko)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Bullisch (&gt; $4.000/oz)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60070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CBD5E1"/>
                          </a:solidFill>
                          <a:latin typeface="Inter"/>
                        </a:rPr>
                        <a:t>US-Staatsanleihen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Niedrig bis Negativ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Gering (jedoch Kursverluste)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Bärenmarkt (Yield-Spike)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60070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CBD5E1"/>
                          </a:solidFill>
                          <a:latin typeface="Inter"/>
                        </a:rPr>
                        <a:t>Bargeld / Sichteinlagen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Keiner (Kaufkraftverlust)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Bankenrisiko ab 100k€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Negativer Realzins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60070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CBD5E1"/>
                          </a:solidFill>
                          <a:latin typeface="Inter"/>
                        </a:rPr>
                        <a:t>Standardaktien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Mittel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Unternehmensrisiko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CBD5E1"/>
                          </a:solidFill>
                          <a:latin typeface="Inter"/>
                        </a:rPr>
                        <a:t>Volatil (Margendruck)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71500" y="2947987"/>
            <a:ext cx="2602259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3173759" y="2947987"/>
            <a:ext cx="259124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765006" y="2947987"/>
            <a:ext cx="3186707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951714" y="2947987"/>
            <a:ext cx="2668785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1500" y="3505200"/>
            <a:ext cx="2602259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173759" y="3505200"/>
            <a:ext cx="259124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765006" y="3505200"/>
            <a:ext cx="3186707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951714" y="3505200"/>
            <a:ext cx="2668785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71500" y="4062412"/>
            <a:ext cx="2602259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173759" y="4062412"/>
            <a:ext cx="259124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765006" y="4062412"/>
            <a:ext cx="3186707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951714" y="4062412"/>
            <a:ext cx="2668785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71500" y="4619625"/>
            <a:ext cx="2602259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173759" y="4619625"/>
            <a:ext cx="259124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765006" y="4619625"/>
            <a:ext cx="3186707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951714" y="4619625"/>
            <a:ext cx="2668785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71500" y="5176837"/>
            <a:ext cx="2602259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173759" y="5176837"/>
            <a:ext cx="2591246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765006" y="5176837"/>
            <a:ext cx="3186707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951714" y="5176837"/>
            <a:ext cx="2668785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71500" y="476250"/>
            <a:ext cx="11601450" cy="438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BBF24"/>
                </a:solidFill>
                <a:latin typeface="Cinzel"/>
              </a:rPr>
              <a:t>Asset-Klassen im Vergleich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