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4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1.png"/><Relationship Id="rId4" Type="http://schemas.openxmlformats.org/officeDocument/2006/relationships/image" Target="../media/image4.png"/><Relationship Id="rId5" Type="http://schemas.openxmlformats.org/officeDocument/2006/relationships/image" Target="../media/image3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openxmlformats.org/officeDocument/2006/relationships/image" Target="../media/image4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537" y="3597473"/>
            <a:ext cx="4733925" cy="3333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1049000" cy="5905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9075" y="1974502"/>
            <a:ext cx="6790848" cy="7314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b="1" sz="4800" i="0" u="none">
                <a:solidFill>
                  <a:srgbClr val="FFFFFF"/>
                </a:solidFill>
                <a:latin typeface="Poppins"/>
              </a:rPr>
              <a:t>Silber als </a:t>
            </a:r>
            <a:r>
              <a:rPr b="1" sz="4800" i="0" u="none">
                <a:solidFill>
                  <a:srgbClr val="818CF8"/>
                </a:solidFill>
                <a:latin typeface="Poppins"/>
              </a:rPr>
              <a:t>Geldanlage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3087" y="2896492"/>
            <a:ext cx="7362825" cy="3199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b="0" sz="1800" i="0" u="none">
                <a:solidFill>
                  <a:srgbClr val="CBD5E1"/>
                </a:solidFill>
                <a:latin typeface="Inter"/>
              </a:rPr>
              <a:t>Wunderwaffe oder Risiko-Booster für das langfristige ETF-Portfolio?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18320"/>
            <a:ext cx="3524250" cy="24479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518320"/>
            <a:ext cx="3524250" cy="24479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518320"/>
            <a:ext cx="3524250" cy="24479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2813595"/>
            <a:ext cx="523875" cy="523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150" y="3527970"/>
            <a:ext cx="2030253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500" i="0" u="none">
                <a:solidFill>
                  <a:srgbClr val="0F172A"/>
                </a:solidFill>
                <a:latin typeface="Poppins"/>
              </a:rPr>
              <a:t>Rebalancing-Effekt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150" y="3870870"/>
            <a:ext cx="3028950" cy="600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sz="1050" i="0" u="none">
                <a:solidFill>
                  <a:srgbClr val="475569"/>
                </a:solidFill>
                <a:latin typeface="Inter"/>
              </a:rPr>
              <a:t>Der regelmäßige antizyklische Verkauf bei Spitzen und Nachkauf bei Tiefständen nutzt die extreme Volatilität von Silber systematisch aus.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1525" y="2813595"/>
            <a:ext cx="523875" cy="5238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81525" y="3527970"/>
            <a:ext cx="2380297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500" i="0" u="none">
                <a:solidFill>
                  <a:srgbClr val="0F172A"/>
                </a:solidFill>
                <a:latin typeface="Poppins"/>
              </a:rPr>
              <a:t>Unabhängige Dynamik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81525" y="3870870"/>
            <a:ext cx="3028950" cy="8001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sz="1050" i="0" u="none">
                <a:solidFill>
                  <a:srgbClr val="475569"/>
                </a:solidFill>
                <a:latin typeface="Inter"/>
              </a:rPr>
              <a:t>Silber bewegt sich in Phasen völlig abgekoppelt von Aktien. Das bringt echtes Diversifikationspotenzial und Schwung ins Depot.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900" y="2813595"/>
            <a:ext cx="523875" cy="5238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43900" y="3527970"/>
            <a:ext cx="1910238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500" i="0" u="none">
                <a:solidFill>
                  <a:srgbClr val="0F172A"/>
                </a:solidFill>
                <a:latin typeface="Poppins"/>
              </a:rPr>
              <a:t>Geringe Dosierung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3900" y="3870870"/>
            <a:ext cx="3028950" cy="8001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sz="1050" i="0" u="none">
                <a:solidFill>
                  <a:srgbClr val="475569"/>
                </a:solidFill>
                <a:latin typeface="Inter"/>
              </a:rPr>
              <a:t>Eine Beimischung von bereits 5 bis 10 % reicht völlig aus, um den Rebalancing-Bonus zu aktivieren, ohne das Gesamtrisiko zu überdehnen.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787" y="2961233"/>
            <a:ext cx="228600" cy="2286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9162" y="2961233"/>
            <a:ext cx="228600" cy="2286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20112" y="2961233"/>
            <a:ext cx="171450" cy="2286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Warum Silber im Portfolio wirkt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2351633"/>
            <a:ext cx="909637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475569"/>
                </a:solidFill>
                <a:latin typeface="Inter"/>
              </a:rPr>
              <a:t>Kein reiner Krisenschutz:</a:t>
            </a:r>
            <a:r>
              <a:rPr b="0" sz="1275" i="0" u="none">
                <a:solidFill>
                  <a:srgbClr val="475569"/>
                </a:solidFill>
                <a:latin typeface="Inter"/>
              </a:rPr>
              <a:t> Wegen der hohen Industrieabhängigkeit ist Silber als alleiniger Sicherheitsanker ungeeignet – Gold bleibt hier die verlässlichere Wahl.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046958"/>
            <a:ext cx="909637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475569"/>
                </a:solidFill>
                <a:latin typeface="Inter"/>
              </a:rPr>
              <a:t>Nerven aus Stahl erforderlich:</a:t>
            </a:r>
            <a:r>
              <a:rPr b="0" sz="1275" i="0" u="none">
                <a:solidFill>
                  <a:srgbClr val="475569"/>
                </a:solidFill>
                <a:latin typeface="Inter"/>
              </a:rPr>
              <a:t> Anleger müssen bereit sein, jahrzehntelange Durststrecken (Drawdowns) ohne Panikverkäufe durchzustehen.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3742283"/>
            <a:ext cx="909637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475569"/>
                </a:solidFill>
                <a:latin typeface="Inter"/>
              </a:rPr>
              <a:t>Starke Portfolio-Komponente:</a:t>
            </a:r>
            <a:r>
              <a:rPr b="0" sz="1275" i="0" u="none">
                <a:solidFill>
                  <a:srgbClr val="475569"/>
                </a:solidFill>
                <a:latin typeface="Inter"/>
              </a:rPr>
              <a:t> Als renditestarke Beimischung (5–10 %) mit diszipliniertem Rebalancing kann Silber das Multi-Asset-Depot spürbar aufwerten.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4437608"/>
            <a:ext cx="909637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475569"/>
                </a:solidFill>
                <a:latin typeface="Inter"/>
              </a:rPr>
              <a:t>Einfache Umsetzung:</a:t>
            </a:r>
            <a:r>
              <a:rPr b="0" sz="1275" i="0" u="none">
                <a:solidFill>
                  <a:srgbClr val="475569"/>
                </a:solidFill>
                <a:latin typeface="Inter"/>
              </a:rPr>
              <a:t> Für ETF-Anleger eignen sich physisch besicherte ETCs, um hohe Aufgelder und Verwahrkosten von Barren zu vermeiden.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365920"/>
            <a:ext cx="209550" cy="2190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61245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756570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451895"/>
            <a:ext cx="161925" cy="2190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Fazit &amp; Anleger-Empfehlungen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947070"/>
            <a:ext cx="3962400" cy="438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95737" y="2472630"/>
            <a:ext cx="4200525" cy="7314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b="1" sz="4800" i="0" u="none">
                <a:solidFill>
                  <a:srgbClr val="0F172A"/>
                </a:solidFill>
                <a:latin typeface="Poppins"/>
              </a:rPr>
              <a:t>Vielen Dank!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76562" y="3346995"/>
            <a:ext cx="6238875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64748B"/>
                </a:solidFill>
                <a:latin typeface="Inter"/>
              </a:rPr>
              <a:t>Haben Sie Fragen zur Portfolio-Strukturierung mit Edelmetallen?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0075" y="4089945"/>
            <a:ext cx="1524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2975520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373752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373752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18395"/>
            <a:ext cx="857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6875" y="3125539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475569"/>
                </a:solidFill>
                <a:latin typeface="Inter"/>
              </a:rPr>
              <a:t>https://www.goldmarket.fr/wp-content/uploads/2025/04/e77efe8cthumbnail-1024x512.jpeg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66875" y="3358901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75569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www.goldmarket.fr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89920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6875" y="3897064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475569"/>
                </a:solidFill>
                <a:latin typeface="Inter"/>
              </a:rPr>
              <a:t>https://silverinstitute.org/wp-content/uploads/2017/06/silverandsolar.jpg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875" y="4130426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75569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silverinstitute.org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Image Sources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0511" y="2465040"/>
            <a:ext cx="7810976" cy="5942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b="1" sz="3900" i="0" u="none">
                <a:solidFill>
                  <a:srgbClr val="0F172A"/>
                </a:solidFill>
                <a:latin typeface="Poppins"/>
              </a:rPr>
              <a:t>Der Silber-Rallye auf der Spur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15000" y="3487935"/>
            <a:ext cx="762000" cy="3810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524125" y="3764160"/>
            <a:ext cx="714375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64748B"/>
                </a:solidFill>
                <a:latin typeface="Inter"/>
              </a:rPr>
              <a:t>Eine kritische Analyse von Historie, extremer Volatilität und der Rolle von Silber im breit gestreuten Multi-Asset-Portfolio.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03314"/>
            <a:ext cx="5381625" cy="207808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703314"/>
            <a:ext cx="5381625" cy="207808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046214"/>
            <a:ext cx="4930616" cy="274290"/>
          </a:xfrm>
          <a:prstGeom prst="rect">
            <a:avLst/>
          </a:prstGeom>
          <a:noFill/>
        </p:spPr>
        <p:txBody>
          <a:bodyPr wrap="square" lIns="22860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800" i="0" u="none">
                <a:solidFill>
                  <a:srgbClr val="4F46E5"/>
                </a:solidFill>
                <a:latin typeface="Poppins"/>
              </a:rPr>
              <a:t>Starke Langfristrendite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463379"/>
            <a:ext cx="4695825" cy="9751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Inter"/>
              </a:rPr>
              <a:t>Seit 1970 erzielt Silber eine respektable annualisierte Rendite von </a:t>
            </a:r>
            <a:r>
              <a:rPr b="1" sz="1200" i="0" u="none">
                <a:solidFill>
                  <a:srgbClr val="475569"/>
                </a:solidFill>
                <a:latin typeface="Inter"/>
              </a:rPr>
              <a:t>6,05 % p.a.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 Im Zeitraum 2007–2026 erreichte das Edelmetall eine kumulierte Rendite von über </a:t>
            </a:r>
            <a:r>
              <a:rPr b="1" sz="1200" i="0" u="none">
                <a:solidFill>
                  <a:srgbClr val="475569"/>
                </a:solidFill>
                <a:latin typeface="Inter"/>
              </a:rPr>
              <a:t>350 %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 und lag zeitweise sogar vor dem MSCI World.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775" y="3046214"/>
            <a:ext cx="4930616" cy="274290"/>
          </a:xfrm>
          <a:prstGeom prst="rect">
            <a:avLst/>
          </a:prstGeom>
          <a:noFill/>
        </p:spPr>
        <p:txBody>
          <a:bodyPr wrap="square" lIns="200025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800" i="0" u="none">
                <a:solidFill>
                  <a:srgbClr val="4F46E5"/>
                </a:solidFill>
                <a:latin typeface="Poppins"/>
              </a:rPr>
              <a:t>Extreme Kursschwankungen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1775" y="3463379"/>
            <a:ext cx="4695825" cy="9751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Inter"/>
              </a:rPr>
              <a:t>Die Realität von Silber-Anlegern ist eine emotionale Achterbahnfahrt: Das Jahr 2025 brachte eine Kursexplosion von </a:t>
            </a:r>
            <a:r>
              <a:rPr b="1" sz="1200" i="0" u="none">
                <a:solidFill>
                  <a:srgbClr val="475569"/>
                </a:solidFill>
                <a:latin typeface="Inter"/>
              </a:rPr>
              <a:t>+119 %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, gefolgt von einem heftigen Preisverfall von knapp </a:t>
            </a:r>
            <a:r>
              <a:rPr b="1" sz="1200" i="0" u="none">
                <a:solidFill>
                  <a:srgbClr val="475569"/>
                </a:solidFill>
                <a:latin typeface="Inter"/>
              </a:rPr>
              <a:t>50 %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 in den Folgemonaten.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055739"/>
            <a:ext cx="228600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775" y="3055739"/>
            <a:ext cx="200025" cy="228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Rendite vs. Volatilität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125" y="476250"/>
            <a:ext cx="5250656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Die Spekulationsblase 1979/80</a:t>
            </a:r>
          </a:p>
        </p:txBody>
      </p:sp>
      <p:sp>
        <p:nvSpPr>
          <p:cNvPr id="4" name="Rectangle 3"/>
          <p:cNvSpPr/>
          <p:nvPr/>
        </p:nvSpPr>
        <p:spPr>
          <a:xfrm>
            <a:off x="47625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250" y="2918370"/>
            <a:ext cx="514350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75569"/>
                </a:solidFill>
                <a:latin typeface="Inter"/>
              </a:rPr>
              <a:t>+413 % Anstieg im Jahr 1979: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 Getrieben durch Rekordinflation und die Spekulation der bekannten Hunt-Brüder erlebte Silber die größte Blase seiner Geschichte.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50" y="3604170"/>
            <a:ext cx="51435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75569"/>
                </a:solidFill>
                <a:latin typeface="Inter"/>
              </a:rPr>
              <a:t>Der Preis sprang vom 01.01.1979 bis zum Allzeithoch am 18.01.1980 um unfassbare </a:t>
            </a:r>
            <a:r>
              <a:rPr b="1" sz="1200" i="0" u="none">
                <a:solidFill>
                  <a:srgbClr val="475569"/>
                </a:solidFill>
                <a:latin typeface="Inter"/>
              </a:rPr>
              <a:t>721 %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 nach oben, bevor Regulierungen der US-Rohstoffbörse die Manipulation stoppten und den Markt kollabieren ließen.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23120"/>
            <a:ext cx="4198590" cy="1838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2025" y="3213645"/>
            <a:ext cx="3417540" cy="76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b="1" sz="6000" i="0" u="none">
                <a:solidFill>
                  <a:srgbClr val="4338CA"/>
                </a:solidFill>
                <a:latin typeface="Poppins"/>
              </a:rPr>
              <a:t>31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2025" y="4070895"/>
            <a:ext cx="3417540" cy="200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350" i="0" u="none">
                <a:solidFill>
                  <a:srgbClr val="3730A3"/>
                </a:solidFill>
                <a:latin typeface="Inter SemiBold"/>
              </a:rPr>
              <a:t>Jahre Drawdown (1980 – 2011)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11960" y="3006625"/>
            <a:ext cx="6728809" cy="21386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4"/>
              </a:lnSpc>
            </a:pPr>
            <a:r>
              <a:rPr b="1" sz="1404" i="0" u="none">
                <a:solidFill>
                  <a:srgbClr val="0F172A"/>
                </a:solidFill>
                <a:latin typeface="Poppins"/>
              </a:rPr>
              <a:t>Lange Verlustphasen erfordern eiserne Nerven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11960" y="3220491"/>
            <a:ext cx="640839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75569"/>
                </a:solidFill>
                <a:latin typeface="Inter"/>
              </a:rPr>
              <a:t>Wer auf dem Höchststand von 1980 kaufte, verbrachte mehr als drei Jahrzehnte im Minus. Selbst nach der Zwischenerholung von 1983 brauchte Silber </a:t>
            </a:r>
            <a:r>
              <a:rPr b="1" sz="1200" i="0" u="none">
                <a:solidFill>
                  <a:srgbClr val="475569"/>
                </a:solidFill>
                <a:latin typeface="Inter"/>
              </a:rPr>
              <a:t>17 Jahre und 4 Monate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, um sein altes Niveau wieder zu erreichen.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11960" y="4020591"/>
            <a:ext cx="640839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75569"/>
                </a:solidFill>
                <a:latin typeface="Inter"/>
              </a:rPr>
              <a:t>Nach dem Hoch im April 2011 folgte erneut eine </a:t>
            </a:r>
            <a:r>
              <a:rPr b="1" sz="1200" i="0" u="none">
                <a:solidFill>
                  <a:srgbClr val="475569"/>
                </a:solidFill>
                <a:latin typeface="Inter"/>
              </a:rPr>
              <a:t>14-jährige Durststrecke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, die erst in der Hausse des Jahres 2025 beendet werden konnte.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Über 30 Jahre unter Wasser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73039"/>
            <a:ext cx="11049000" cy="313848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81025" y="2182564"/>
          <a:ext cx="11029948" cy="3119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1599753"/>
                <a:gridCol w="3147566"/>
                <a:gridCol w="1846957"/>
                <a:gridCol w="2263080"/>
                <a:gridCol w="2172592"/>
              </a:tblGrid>
              <a:tr h="445633"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Marktphase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Zeitraum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Dauer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Kumulierte Rendite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Annualisiert (p.a.)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</a:tr>
              <a:tr h="445633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Bullenmarkt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Juni 1982 – Mai 1983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11 Monate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+156,0 %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+179,1 %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5633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Bärenmarkt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Mai 1983 – August 1992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9 Jahre 3 Mon.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-83,0 %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-17,5 %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445633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Bullenmarkt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August 1992 – April 2011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18 Jahre 8 Mon.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+1.158,0 %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+14,5 %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5633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Bärenmarkt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April 2011 – November 2018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7 Jahre 7 Mon.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-63,0 %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-12,4 %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445633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Bullenmarkt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November 2018 – Januar 2026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7 Jahre 2 Mon.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+572,0 %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+30,5 %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5639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Bärenmarkt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Januar 2026 – Mai 2026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475569"/>
                          </a:solidFill>
                          <a:latin typeface="Inter"/>
                        </a:rPr>
                        <a:t>4 Monate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-25,0 %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-57,7 %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81025" y="2654051"/>
            <a:ext cx="1599753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180778" y="2654051"/>
            <a:ext cx="3147566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28344" y="2654051"/>
            <a:ext cx="1846957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175301" y="2654051"/>
            <a:ext cx="2263080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9438382" y="2654051"/>
            <a:ext cx="2172592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81025" y="3106489"/>
            <a:ext cx="159975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180778" y="3106489"/>
            <a:ext cx="31475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328344" y="3106489"/>
            <a:ext cx="184695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175301" y="3106489"/>
            <a:ext cx="22630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438382" y="3106489"/>
            <a:ext cx="2172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81025" y="3544639"/>
            <a:ext cx="159975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2180778" y="3544639"/>
            <a:ext cx="31475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328344" y="3544639"/>
            <a:ext cx="184695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175301" y="3544639"/>
            <a:ext cx="22630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438382" y="3544639"/>
            <a:ext cx="2172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81025" y="3982789"/>
            <a:ext cx="159975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180778" y="3982789"/>
            <a:ext cx="31475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328344" y="3982789"/>
            <a:ext cx="184695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175301" y="3982789"/>
            <a:ext cx="22630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438382" y="3982789"/>
            <a:ext cx="2172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81025" y="4420939"/>
            <a:ext cx="159975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2180778" y="4420939"/>
            <a:ext cx="31475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328344" y="4420939"/>
            <a:ext cx="184695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175301" y="4420939"/>
            <a:ext cx="22630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9438382" y="4420939"/>
            <a:ext cx="2172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81025" y="4859089"/>
            <a:ext cx="159975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2180778" y="4859089"/>
            <a:ext cx="31475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328344" y="4859089"/>
            <a:ext cx="184695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175301" y="4859089"/>
            <a:ext cx="22630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9438382" y="4859089"/>
            <a:ext cx="2172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Bullen- vs. Bärenmärkte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92114"/>
            <a:ext cx="11049000" cy="27003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81025" y="2401639"/>
          <a:ext cx="11029948" cy="2681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4380011"/>
                <a:gridCol w="3262758"/>
                <a:gridCol w="1666875"/>
                <a:gridCol w="1720304"/>
              </a:tblGrid>
              <a:tr h="446881"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Krisenevent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MSCI World (Aktien)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Silber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0F172A"/>
                          </a:solidFill>
                          <a:latin typeface="Inter SemiBold"/>
                        </a:rPr>
                        <a:t>Gold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</a:tr>
              <a:tr h="446881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1. Ölkrise (1973–1974)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-52,5 %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+69,2 %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+116,5 %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881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Dotcom-Crashes (2000–2003)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-54,2 %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-26,5 %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+3,8 %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446881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Finanzkrise (2007–2009)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-56,0 %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+5,2 %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+52,1 %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881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Corona-Crash (2020)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-19,8 %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-21,2 %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+2,2 %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446882">
                <a:tc>
                  <a:txBody>
                    <a:bodyPr/>
                    <a:lstStyle/>
                    <a:p>
                      <a:pPr algn="l"/>
                      <a:r>
                        <a:rPr b="1" sz="1050" i="0" u="none">
                          <a:solidFill>
                            <a:srgbClr val="475569"/>
                          </a:solidFill>
                          <a:latin typeface="Inter"/>
                        </a:rPr>
                        <a:t>Zinswende / Inflation (2022)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-13,5 %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B91C1C"/>
                          </a:solidFill>
                          <a:latin typeface="Inter SemiBold"/>
                        </a:rPr>
                        <a:t>-3,9 %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050" i="0" u="none">
                          <a:solidFill>
                            <a:srgbClr val="15803D"/>
                          </a:solidFill>
                          <a:latin typeface="Inter SemiBold"/>
                        </a:rPr>
                        <a:t>+8,7 %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81025" y="2873126"/>
            <a:ext cx="4380011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961036" y="2873126"/>
            <a:ext cx="3262758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3795" y="2873126"/>
            <a:ext cx="1666875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890670" y="2873126"/>
            <a:ext cx="1720304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1025" y="3325564"/>
            <a:ext cx="438001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961036" y="3325564"/>
            <a:ext cx="326275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3795" y="3325564"/>
            <a:ext cx="1666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890670" y="3325564"/>
            <a:ext cx="172030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81025" y="3763714"/>
            <a:ext cx="438001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961036" y="3763714"/>
            <a:ext cx="326275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23795" y="3763714"/>
            <a:ext cx="1666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890670" y="3763714"/>
            <a:ext cx="172030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81025" y="4201864"/>
            <a:ext cx="438001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961036" y="4201864"/>
            <a:ext cx="326275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223795" y="4201864"/>
            <a:ext cx="1666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890670" y="4201864"/>
            <a:ext cx="172030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81025" y="4640014"/>
            <a:ext cx="438001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961036" y="4640014"/>
            <a:ext cx="326275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223795" y="4640014"/>
            <a:ext cx="1666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890670" y="4640014"/>
            <a:ext cx="172030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Silber &amp; Gold in Krisen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890" y="1932533"/>
            <a:ext cx="464046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9415" y="1942058"/>
            <a:ext cx="4621410" cy="3600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2913608"/>
            <a:ext cx="6076950" cy="457200"/>
          </a:xfrm>
          <a:prstGeom prst="rect">
            <a:avLst/>
          </a:prstGeom>
          <a:noFill/>
        </p:spPr>
        <p:txBody>
          <a:bodyPr wrap="square" lIns="24765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75569"/>
                </a:solidFill>
                <a:latin typeface="Inter"/>
              </a:rPr>
              <a:t>Hohe Industrieabhängigkeit: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 Über 50 % der Silbernachfrage stammt aus der Industrie (Solar, Elektrofahrzeuge, Elektronik).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513683"/>
            <a:ext cx="6076950" cy="457200"/>
          </a:xfrm>
          <a:prstGeom prst="rect">
            <a:avLst/>
          </a:prstGeom>
          <a:noFill/>
        </p:spPr>
        <p:txBody>
          <a:bodyPr wrap="square" lIns="7620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75569"/>
                </a:solidFill>
                <a:latin typeface="Inter"/>
              </a:rPr>
              <a:t>Prozyklische Reaktionen: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 In Wirtschaftskrisen bricht die Industrienachfrage ein. Silber fällt daher in Rezessionen oft gemeinsam mit Aktien.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4113758"/>
            <a:ext cx="6076950" cy="457200"/>
          </a:xfrm>
          <a:prstGeom prst="rect">
            <a:avLst/>
          </a:prstGeom>
          <a:noFill/>
        </p:spPr>
        <p:txBody>
          <a:bodyPr wrap="square" lIns="22860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75569"/>
                </a:solidFill>
                <a:latin typeface="Inter"/>
              </a:rPr>
              <a:t>Gold ist der stabilere Schutz:</a:t>
            </a:r>
            <a:r>
              <a:rPr b="0" sz="1200" i="0" u="none">
                <a:solidFill>
                  <a:srgbClr val="475569"/>
                </a:solidFill>
                <a:latin typeface="Inter"/>
              </a:rPr>
              <a:t> Während Gold als reiner Krisenhafen glänzt, leidet Silber in Abschwungphasen unter seiner Doppelrolle.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951708"/>
            <a:ext cx="171450" cy="1524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151858"/>
            <a:ext cx="152400" cy="152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Industriemetall mit Risiken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02965"/>
            <a:ext cx="11049000" cy="527878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38900"/>
            <a:ext cx="11049000" cy="22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32883"/>
            <a:ext cx="1104900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1" u="none">
                <a:solidFill>
                  <a:srgbClr val="64748B"/>
                </a:solidFill>
                <a:latin typeface="Inter"/>
              </a:rPr>
              <a:t>Historische Performance (1970–2025, Rebalancing einmal jährlich). Durch das antizyklische Rebalancing schlägt die Kombination aus Aktien &amp; Edelmetallen das reine Aktienportfolio.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6524625"/>
            <a:ext cx="1133475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Silber als Geldanlage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2300" y="6524625"/>
            <a:ext cx="838200" cy="142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900" i="0" u="none">
                <a:solidFill>
                  <a:srgbClr val="94A3B8"/>
                </a:solidFill>
                <a:latin typeface="Inter"/>
              </a:rPr>
              <a:t>vorsorge27.info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476250"/>
            <a:ext cx="11451431" cy="3885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b="1" sz="2550" i="0" u="none">
                <a:solidFill>
                  <a:srgbClr val="0F172A"/>
                </a:solidFill>
                <a:latin typeface="Poppins"/>
              </a:rPr>
              <a:t>Der Rebalancing-Bonus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476250"/>
            <a:ext cx="47625" cy="38859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