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embeddedFontLst>
    <p:embeddedFont>
      <p:font typeface="Arial-BoldMT"/>
      <p:regular r:id="rId40"/>
    </p:embeddedFont>
    <p:embeddedFont>
      <p:font typeface="Arial-ItalicMT"/>
      <p:italic r:id="rId41"/>
    </p:embeddedFont>
    <p:embeddedFont>
      <p:font typeface="ArialMT"/>
      <p:regular r:id="rId4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105993" y="378497"/>
            <a:ext cx="3684421" cy="2837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596" spc="38" dirty="0">
                <a:solidFill>
                  <a:srgbClr val="000000"/>
                </a:solidFill>
                <a:latin typeface="ArialMT"/>
                <a:cs typeface="ArialMT"/>
              </a:rPr>
              <a:t>Because learning changes everything.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22445" y="412025"/>
            <a:ext cx="66448" cy="1237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696" dirty="0">
                <a:solidFill>
                  <a:srgbClr val="000000"/>
                </a:solidFill>
                <a:latin typeface="ArialMT"/>
                <a:cs typeface="ArialMT"/>
              </a:rPr>
              <a:t>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3232" y="2670467"/>
            <a:ext cx="1742505" cy="46299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604" spc="57" dirty="0">
                <a:solidFill>
                  <a:srgbClr val="FFFFFF"/>
                </a:solidFill>
                <a:latin typeface="Arial-BoldMT"/>
                <a:cs typeface="Arial-BoldMT"/>
              </a:rPr>
              <a:t>Chapter 06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3232" y="3575686"/>
            <a:ext cx="2390043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spc="54" dirty="0">
                <a:solidFill>
                  <a:srgbClr val="FFFFFF"/>
                </a:solidFill>
                <a:latin typeface="Arial-BoldMT"/>
                <a:cs typeface="Arial-BoldMT"/>
              </a:rPr>
              <a:t>International Trade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3232" y="3880587"/>
            <a:ext cx="865708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spc="74" dirty="0">
                <a:solidFill>
                  <a:srgbClr val="FFFFFF"/>
                </a:solidFill>
                <a:latin typeface="Arial-BoldMT"/>
                <a:cs typeface="Arial-BoldMT"/>
              </a:rPr>
              <a:t>Theory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3229" y="4417535"/>
            <a:ext cx="1665337" cy="2837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596" spc="7" dirty="0">
                <a:solidFill>
                  <a:srgbClr val="FFFFFF"/>
                </a:solidFill>
                <a:latin typeface="Arial-BoldMT"/>
                <a:cs typeface="Arial-BoldMT"/>
              </a:rPr>
              <a:t>INTERNATIONAL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07937" y="4417535"/>
            <a:ext cx="1058228" cy="2837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596" spc="12" dirty="0">
                <a:solidFill>
                  <a:srgbClr val="FFFFFF"/>
                </a:solidFill>
                <a:latin typeface="Arial-BoldMT"/>
                <a:cs typeface="Arial-BoldMT"/>
              </a:rPr>
              <a:t>BUSINESS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229" y="4736051"/>
            <a:ext cx="2979517" cy="24963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404" dirty="0">
                <a:solidFill>
                  <a:srgbClr val="FFFFFF"/>
                </a:solidFill>
                <a:latin typeface="ArialMT"/>
                <a:cs typeface="ArialMT"/>
              </a:rPr>
              <a:t>Competing in the Global Marketplace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3229" y="5039353"/>
            <a:ext cx="1119072" cy="24963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404" dirty="0">
                <a:solidFill>
                  <a:srgbClr val="FFFFFF"/>
                </a:solidFill>
                <a:latin typeface="ArialMT"/>
                <a:cs typeface="ArialMT"/>
              </a:rPr>
              <a:t>2025 Release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3229" y="5341050"/>
            <a:ext cx="1338121" cy="24963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404" spc="-7" dirty="0">
                <a:solidFill>
                  <a:srgbClr val="FFFFFF"/>
                </a:solidFill>
                <a:latin typeface="ArialMT"/>
                <a:cs typeface="ArialMT"/>
              </a:rPr>
              <a:t>Charles W.L. Hill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86763" y="6606539"/>
            <a:ext cx="5678852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LLC. All rights reserved. No reproduction or distribution without the prior written consent of McGraw Hill LLC.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297092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91" dirty="0">
                <a:solidFill>
                  <a:srgbClr val="000000"/>
                </a:solidFill>
                <a:latin typeface="Arial-BoldMT"/>
                <a:cs typeface="Arial-BoldMT"/>
              </a:rPr>
              <a:t>Learning Objectives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4340" y="1314666"/>
            <a:ext cx="44955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6-1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5860" y="1314666"/>
            <a:ext cx="639917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Understand why nations trade with each other.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819110"/>
            <a:ext cx="44955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6-2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5860" y="1819110"/>
            <a:ext cx="765370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Summarize the different theories explaining trade flows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65860" y="2184870"/>
            <a:ext cx="234975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between nations.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40" y="2690838"/>
            <a:ext cx="44955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6-3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5860" y="2690838"/>
            <a:ext cx="638372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Recognize why many economists believe that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5860" y="3056598"/>
            <a:ext cx="728063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unrestricted free trade between nations will raise the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65860" y="3422358"/>
            <a:ext cx="753870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economic welfare of countries that participate in a free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5860" y="3788118"/>
            <a:ext cx="186634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trade system.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4340" y="4294086"/>
            <a:ext cx="44955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6-4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65860" y="4294086"/>
            <a:ext cx="689981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Explain the arguments of those who maintain that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5860" y="4659846"/>
            <a:ext cx="69852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government can play a proactive role in promoting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5860" y="5025606"/>
            <a:ext cx="714075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national competitive advantage in certain industries.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4340" y="5530050"/>
            <a:ext cx="44955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6-5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65860" y="5530050"/>
            <a:ext cx="769104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Understand the important implications that international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5860" y="5895810"/>
            <a:ext cx="610226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trade theory holds for management practice.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181438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122" dirty="0">
                <a:solidFill>
                  <a:srgbClr val="000000"/>
                </a:solidFill>
                <a:latin typeface="Arial-BoldMT"/>
                <a:cs typeface="Arial-BoldMT"/>
              </a:rPr>
              <a:t>Introduction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4340" y="1314666"/>
            <a:ext cx="273156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Cross-Border Trade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8764" y="1883261"/>
            <a:ext cx="783091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Dramatic growth over the past 70 years in the amount of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2249021"/>
            <a:ext cx="257826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international trade.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817475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17475"/>
            <a:ext cx="653603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Recent acceleration of value in traded services.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38745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387451"/>
            <a:ext cx="767394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Gains from trade: countries specialize in the production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753211"/>
            <a:ext cx="812620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(and export) of goods and services that they produce most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118971"/>
            <a:ext cx="764903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3" dirty="0">
                <a:solidFill>
                  <a:srgbClr val="000000"/>
                </a:solidFill>
                <a:latin typeface="ArialMT"/>
                <a:cs typeface="ArialMT"/>
              </a:rPr>
              <a:t>efficiently, while importing goods and services that they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484731"/>
            <a:ext cx="661375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cannot produce so efficiently from other nations.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5864" y="505318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5053181"/>
            <a:ext cx="805631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Shift in policy away from free trade toward managed trade.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42984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8" dirty="0">
                <a:solidFill>
                  <a:srgbClr val="000000"/>
                </a:solidFill>
                <a:latin typeface="Arial-BoldMT"/>
                <a:cs typeface="Arial-BoldMT"/>
              </a:rPr>
              <a:t>An Overview of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45152" y="606006"/>
            <a:ext cx="13461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11"/>
            <a:ext cx="160671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12" dirty="0">
                <a:solidFill>
                  <a:srgbClr val="000000"/>
                </a:solidFill>
                <a:latin typeface="ArialMT"/>
                <a:cs typeface="ArialMT"/>
              </a:rPr>
              <a:t>Free Trade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5"/>
            <a:ext cx="84013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Government does not attempt to influence through quotas or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5"/>
            <a:ext cx="841542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duties what its citizens can buy from another country or what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40" y="2665075"/>
            <a:ext cx="628886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3" dirty="0">
                <a:solidFill>
                  <a:srgbClr val="000000"/>
                </a:solidFill>
                <a:latin typeface="ArialMT"/>
                <a:cs typeface="ArialMT"/>
              </a:rPr>
              <a:t>they can produce and sell to another country.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864" y="323505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235051"/>
            <a:ext cx="6094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Adam Smith’s theory of absolute advantage.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380350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03501"/>
            <a:ext cx="687487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David Ricardo’s theory of comparative advantage.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5864" y="4371955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371955"/>
            <a:ext cx="338348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Heckscher–Ohlin theory.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42984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8" dirty="0">
                <a:solidFill>
                  <a:srgbClr val="000000"/>
                </a:solidFill>
                <a:latin typeface="Arial-BoldMT"/>
                <a:cs typeface="Arial-BoldMT"/>
              </a:rPr>
              <a:t>An Overview of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45152" y="606006"/>
            <a:ext cx="13461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11"/>
            <a:ext cx="302380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The Gains from Trade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5"/>
            <a:ext cx="807963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Trade theories explain why international trade is beneficial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5"/>
            <a:ext cx="637747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even for products a country can produce itself.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869290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90"/>
            <a:ext cx="293579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Allows specialization.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488034"/>
            <a:ext cx="753394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Limits on imports are often in the interests of domestic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3853794"/>
            <a:ext cx="544478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producers but not domestic consumers.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42984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8" dirty="0">
                <a:solidFill>
                  <a:srgbClr val="000000"/>
                </a:solidFill>
                <a:latin typeface="Arial-BoldMT"/>
                <a:cs typeface="Arial-BoldMT"/>
              </a:rPr>
              <a:t>An Overview of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45152" y="606006"/>
            <a:ext cx="13461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64982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The Pattern of International Trade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857353"/>
            <a:ext cx="816046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Much of the observed pattern of international trade is more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23113"/>
            <a:ext cx="246015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difficult to explain.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793090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793090"/>
            <a:ext cx="758533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Ricardo’s theory of comparative advantage focuses on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158849"/>
            <a:ext cx="356538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8" dirty="0">
                <a:solidFill>
                  <a:srgbClr val="000000"/>
                </a:solidFill>
                <a:latin typeface="ArialMT"/>
                <a:cs typeface="ArialMT"/>
              </a:rPr>
              <a:t>differences in productivity.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372730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727301"/>
            <a:ext cx="789772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Heckscher–Ohlin theory focuses on factors of production.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5864" y="429575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295753"/>
            <a:ext cx="779046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Vernon’s product life-cycle theory focuses on production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661514"/>
            <a:ext cx="705208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location changes as products become more widely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5027274"/>
            <a:ext cx="332752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8" dirty="0">
                <a:solidFill>
                  <a:srgbClr val="000000"/>
                </a:solidFill>
                <a:latin typeface="ArialMT"/>
                <a:cs typeface="ArialMT"/>
              </a:rPr>
              <a:t>accepted internationally.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5864" y="559724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78764" y="5597249"/>
            <a:ext cx="711889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Krugman’s new trade theory focuses on first-mover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78764" y="5963009"/>
            <a:ext cx="169220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advantages.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44196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84" dirty="0">
                <a:solidFill>
                  <a:srgbClr val="000000"/>
                </a:solidFill>
                <a:latin typeface="Arial-BoldMT"/>
                <a:cs typeface="Arial-BoldMT"/>
              </a:rPr>
              <a:t>Competitive Advantage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94" y="1339214"/>
            <a:ext cx="6722813" cy="448056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977291" y="5900066"/>
            <a:ext cx="1211558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Kristi Blokhin/Shutterstock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3711" y="6151183"/>
            <a:ext cx="7825374" cy="2837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596" dirty="0">
                <a:solidFill>
                  <a:srgbClr val="000000"/>
                </a:solidFill>
                <a:latin typeface="ArialMT"/>
                <a:cs typeface="ArialMT"/>
              </a:rPr>
              <a:t>A Rolex Group logo sits on display above a luxury wristwatch store in Vienna, Austria.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42984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8" dirty="0">
                <a:solidFill>
                  <a:srgbClr val="000000"/>
                </a:solidFill>
                <a:latin typeface="Arial-BoldMT"/>
                <a:cs typeface="Arial-BoldMT"/>
              </a:rPr>
              <a:t>An Overview of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45152" y="606006"/>
            <a:ext cx="13461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11"/>
            <a:ext cx="516553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Trade Theory and Government Policy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714078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Mercantilism advocates government involvement in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249021"/>
            <a:ext cx="53436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promoting exports and limiting imports.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864" y="2817475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2817475"/>
            <a:ext cx="798791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Smith, Ricardo, and Heckscher–Ohlin call for unrestricted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183234"/>
            <a:ext cx="141706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free trade.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5864" y="375321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3753211"/>
            <a:ext cx="705986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New trade theory and Porter’s national competitive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118971"/>
            <a:ext cx="777958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advantage theory justify limited government intervention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484731"/>
            <a:ext cx="506387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for certain export-oriented industries.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190240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101" dirty="0">
                <a:solidFill>
                  <a:srgbClr val="000000"/>
                </a:solidFill>
                <a:latin typeface="Arial-BoldMT"/>
                <a:cs typeface="Arial-BoldMT"/>
              </a:rPr>
              <a:t>Mercantilism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4340" y="1314666"/>
            <a:ext cx="174350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Mercantilism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933410"/>
            <a:ext cx="675521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3" dirty="0">
                <a:solidFill>
                  <a:srgbClr val="000000"/>
                </a:solidFill>
                <a:latin typeface="ArialMT"/>
                <a:cs typeface="ArialMT"/>
              </a:rPr>
              <a:t>Emerged in England in the mid sixteenth century.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250353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2503531"/>
            <a:ext cx="720759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Gold and silver are the mainstays of national wealth.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40" y="3122275"/>
            <a:ext cx="823563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It is in a country’s best interest to maintain a trade surplus—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40" y="3488035"/>
            <a:ext cx="412966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to export more than it imports.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405801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4058011"/>
            <a:ext cx="814336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Advocates government intervention to achieve a surplus in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4423771"/>
            <a:ext cx="283630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balance of trade.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4340" y="5042515"/>
            <a:ext cx="656708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Flaw is that it views trade as a zero-sum game: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5864" y="561248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5612489"/>
            <a:ext cx="684537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5" dirty="0">
                <a:solidFill>
                  <a:srgbClr val="000000"/>
                </a:solidFill>
                <a:latin typeface="ArialMT"/>
                <a:cs typeface="ArialMT"/>
              </a:rPr>
              <a:t>A gain by one country results in a loss by another.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00416" y="6700731"/>
            <a:ext cx="6126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299113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89" dirty="0">
                <a:solidFill>
                  <a:srgbClr val="000000"/>
                </a:solidFill>
                <a:latin typeface="Arial-BoldMT"/>
                <a:cs typeface="Arial-BoldMT"/>
              </a:rPr>
              <a:t>Absolute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4340" y="1314666"/>
            <a:ext cx="222946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Adam Smith (17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19756" y="1607419"/>
            <a:ext cx="7315" cy="170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00" dirty="0">
                <a:solidFill>
                  <a:srgbClr val="000000"/>
                </a:solidFill>
                <a:latin typeface="ArialMT"/>
                <a:cs typeface="ArialM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22804" y="1314811"/>
            <a:ext cx="62272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76),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32404" y="1315421"/>
            <a:ext cx="306857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i="1" dirty="0">
                <a:solidFill>
                  <a:srgbClr val="000000"/>
                </a:solidFill>
                <a:latin typeface="Arial-ItalicMT"/>
                <a:cs typeface="Arial-ItalicMT"/>
              </a:rPr>
              <a:t>The Wealth of Nations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40" y="1933555"/>
            <a:ext cx="774224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Attacked the mercantilist assumption of zero-sum game.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40" y="2553823"/>
            <a:ext cx="423381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Promoted absolute advantage: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122275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122275"/>
            <a:ext cx="816360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Country has an absolute advantage in producing a product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488035"/>
            <a:ext cx="685625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when it is more efficient than any other country at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3853795"/>
            <a:ext cx="169531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producing it.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5864" y="442376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423769"/>
            <a:ext cx="799254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Countries should specialize in the production of goods for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4789529"/>
            <a:ext cx="764434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which they have an absolute advantage and then trade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8764" y="5155289"/>
            <a:ext cx="701785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these goods for those produced by other countries.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5864" y="572374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78764" y="5723743"/>
            <a:ext cx="651893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Both countries benefit by engaging and trading.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667214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8" dirty="0">
                <a:solidFill>
                  <a:srgbClr val="000000"/>
                </a:solidFill>
                <a:latin typeface="Arial-BoldMT"/>
                <a:cs typeface="Arial-BoldMT"/>
              </a:rPr>
              <a:t>Figure 6.1 The Theory of Absolute Advantage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05" y="1117432"/>
            <a:ext cx="6725190" cy="494323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311303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David Ricardo (18 17)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86912" y="1315419"/>
            <a:ext cx="423284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i="1" dirty="0">
                <a:solidFill>
                  <a:srgbClr val="000000"/>
                </a:solidFill>
                <a:latin typeface="Arial-ItalicMT"/>
                <a:cs typeface="Arial-ItalicMT"/>
              </a:rPr>
              <a:t>Principles of Political Economy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1933553"/>
            <a:ext cx="47530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Promoted comparative advantage: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503529"/>
            <a:ext cx="774852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 country should specialize in the production of goods it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2869289"/>
            <a:ext cx="77547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produces most efficiently and buy the goods it produces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235049"/>
            <a:ext cx="799413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less efficiently from other countries, even if it can produce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600809"/>
            <a:ext cx="467842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those goods more efficiently itself.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23800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6" dirty="0">
                <a:solidFill>
                  <a:srgbClr val="000000"/>
                </a:solidFill>
                <a:latin typeface="Arial-BoldMT"/>
                <a:cs typeface="Arial-BoldMT"/>
              </a:rPr>
              <a:t>Figure 6.2 The Theory of Comparative Advantage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52" y="1202809"/>
            <a:ext cx="6665495" cy="484962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302380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The Gains from Trade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802370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Potential world production is greater with unrestricted free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249021"/>
            <a:ext cx="428666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trade than with restricted trade.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864" y="281747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2817473"/>
            <a:ext cx="796929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theory of comparative advantage suggests that trade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183233"/>
            <a:ext cx="683138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is a positive-sum game in which all countries that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548993"/>
            <a:ext cx="477318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participate realize economic gains.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32151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Qualifications and Assumptions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5735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57353"/>
            <a:ext cx="653447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Simple world with two countries and two goods.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40142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401421"/>
            <a:ext cx="328555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No transportation costs.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2945490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2945490"/>
            <a:ext cx="497222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No differences in price of resources.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5864" y="348803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3488033"/>
            <a:ext cx="383123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Resources can move freely.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5864" y="403210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032101"/>
            <a:ext cx="354048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Constant returns to scale.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5864" y="457616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8764" y="4576169"/>
            <a:ext cx="812312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Each country has a fixed stock of resources and free trade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78764" y="4941929"/>
            <a:ext cx="79117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does not change the efficiency with which a country uses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78764" y="5307689"/>
            <a:ext cx="184768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its resources.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35864" y="585023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78764" y="5850233"/>
            <a:ext cx="79568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3" dirty="0">
                <a:solidFill>
                  <a:srgbClr val="000000"/>
                </a:solidFill>
                <a:latin typeface="ArialMT"/>
                <a:cs typeface="ArialMT"/>
              </a:rPr>
              <a:t>No effects of trade on income distribution within a country.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72005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Extensions of the Ricardian Model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280055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Immobile resources: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864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503529"/>
            <a:ext cx="802059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Resources do not always move easily from one economic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89"/>
            <a:ext cx="250523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activity to another.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43774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437741"/>
            <a:ext cx="79195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Political opposition to a free trade regime typically comes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03501"/>
            <a:ext cx="540903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from those whose jobs are most at risk.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80586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Extensions of the Ricardian Model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275239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Diminishing returns: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864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503529"/>
            <a:ext cx="797240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Comparative advantage model assumes constant returns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89"/>
            <a:ext cx="229382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to specialization.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43774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437741"/>
            <a:ext cx="650183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More realistic to assume diminishing returns to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03501"/>
            <a:ext cx="19487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specialization.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9432" y="4373477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4420" y="4373477"/>
            <a:ext cx="4398711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spc="-6" dirty="0">
                <a:solidFill>
                  <a:srgbClr val="000000"/>
                </a:solidFill>
                <a:latin typeface="ArialMT"/>
                <a:cs typeface="ArialMT"/>
              </a:rPr>
              <a:t>Not all resources are the same quality.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9432" y="4880969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4420" y="4880969"/>
            <a:ext cx="6166394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spc="-3" dirty="0">
                <a:solidFill>
                  <a:srgbClr val="000000"/>
                </a:solidFill>
                <a:latin typeface="ArialMT"/>
                <a:cs typeface="ArialMT"/>
              </a:rPr>
              <a:t>Different goods use resources in different proportions.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2713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Figure 6.3 Ghana’s PPF under Diminishing Returns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771" y="1145064"/>
            <a:ext cx="5544458" cy="4916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80586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Extensions of the Ricardian Model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533594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Dynamic effects and economic growth: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8912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1812" y="2503529"/>
            <a:ext cx="71002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Free trade can result in two types of dynamic gains: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3524" y="2971397"/>
            <a:ext cx="216764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1.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5860" y="2971397"/>
            <a:ext cx="7403717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Increase a country’s stock of resources as increased supplies of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5860" y="3276298"/>
            <a:ext cx="7598260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spc="-4" dirty="0">
                <a:solidFill>
                  <a:srgbClr val="000000"/>
                </a:solidFill>
                <a:latin typeface="ArialMT"/>
                <a:cs typeface="ArialMT"/>
              </a:rPr>
              <a:t>labor and capital from abroad become available within the country.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3524" y="3681581"/>
            <a:ext cx="216764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2.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5860" y="3681581"/>
            <a:ext cx="7207747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Increase the efficiency with which a country uses its resources.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8912" y="446948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1812" y="4469489"/>
            <a:ext cx="785730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Dynamic gains in both the stock of a country’s resources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1812" y="4835249"/>
            <a:ext cx="758225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and the efficiency with which resources are utilized will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1812" y="5201009"/>
            <a:ext cx="538263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cause a country’s PPF to shift outward.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690251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52" dirty="0">
                <a:solidFill>
                  <a:srgbClr val="000000"/>
                </a:solidFill>
                <a:latin typeface="Arial-BoldMT"/>
                <a:cs typeface="Arial-BoldMT"/>
              </a:rPr>
              <a:t>Figure 6.4 The Influence of Free Trade on the 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00900" y="746214"/>
            <a:ext cx="7315" cy="170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00" dirty="0">
                <a:solidFill>
                  <a:srgbClr val="000000"/>
                </a:solidFill>
                <a:latin typeface="Arial-BoldMT"/>
                <a:cs typeface="Arial-BoldMT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03948" y="453606"/>
            <a:ext cx="20736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06640" y="746214"/>
            <a:ext cx="7315" cy="1706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00" dirty="0">
                <a:solidFill>
                  <a:srgbClr val="000000"/>
                </a:solidFill>
                <a:latin typeface="Arial-BoldMT"/>
                <a:cs typeface="Arial-BoldM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11212" y="453606"/>
            <a:ext cx="1899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F</a:t>
            </a:r>
          </a:p>
        </p:txBody>
      </p:sp>
      <p:pic>
        <p:nvPicPr>
          <p:cNvPr id="10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124" y="1039194"/>
            <a:ext cx="5701752" cy="505012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80586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Extensions of the Ricardian Model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674122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Trade, jobs, and wages: The Samuelson critique.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503529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1812" y="2503529"/>
            <a:ext cx="7544676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Paul Samuelson asks: what happens when a rich country (United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1812" y="2808430"/>
            <a:ext cx="8053596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States) enters into a free trade agreement with a poor country (China)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1812" y="3113331"/>
            <a:ext cx="7622923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that rapidly improves its productivity after the introduction of a free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1812" y="3418231"/>
            <a:ext cx="1599514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trade regime?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340" y="3925421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1812" y="3925421"/>
            <a:ext cx="7811934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Lower prices may not make up for lower wages in the United States.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4340" y="4434437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1812" y="4434437"/>
            <a:ext cx="45169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Concerned with offshoring service jobs.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4340" y="4941929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1812" y="4941929"/>
            <a:ext cx="579781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spc="-5" dirty="0">
                <a:solidFill>
                  <a:srgbClr val="000000"/>
                </a:solidFill>
                <a:latin typeface="ArialMT"/>
                <a:cs typeface="ArialMT"/>
              </a:rPr>
              <a:t>Historically, free trade has benefited rich countries.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4340" y="5449421"/>
            <a:ext cx="152705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1812" y="5449421"/>
            <a:ext cx="7797139" cy="35631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004" dirty="0">
                <a:solidFill>
                  <a:srgbClr val="000000"/>
                </a:solidFill>
                <a:latin typeface="ArialMT"/>
                <a:cs typeface="ArialMT"/>
              </a:rPr>
              <a:t>Introducing protectionist measures may be harmful to United States.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54611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Comparative Advantage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0584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80586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Extensions of the Ricardian Model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657016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Evidence for the link between trade and growth: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864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503529"/>
            <a:ext cx="674119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Countries that adopt a more open stance toward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89"/>
            <a:ext cx="769567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international trade enjoy higher growth rates than those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235049"/>
            <a:ext cx="484006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that close their economies to trade.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380350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03501"/>
            <a:ext cx="766455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Sachs and Warner created a measure of how “open” to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169261"/>
            <a:ext cx="499706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international trade an economy was.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5864" y="4737712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737712"/>
            <a:ext cx="588622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Question about the impact of tariff barriers.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66266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Heckscher–Ohlin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1836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27623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Factor Endowments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811849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Comparative advantage arises from differences in national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3"/>
            <a:ext cx="271039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factor endowments.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869290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90"/>
            <a:ext cx="805472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Extent to which a country is endowed with resources such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235049"/>
            <a:ext cx="361205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5" dirty="0">
                <a:solidFill>
                  <a:srgbClr val="000000"/>
                </a:solidFill>
                <a:latin typeface="ArialMT"/>
                <a:cs typeface="ArialMT"/>
              </a:rPr>
              <a:t>as land, labor, and capital.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340" y="3853793"/>
            <a:ext cx="752306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Countries will export goods that make intensive use of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340" y="4219553"/>
            <a:ext cx="44918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factors that are locally abundant.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4340" y="4839822"/>
            <a:ext cx="752309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Countries will import goods that make intensive use of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4340" y="5205582"/>
            <a:ext cx="411256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factors that are locally scarce.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366266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Heckscher–Ohlin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1836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297219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Leontief Paradox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739808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Raised questions about the validity of the Heckscher–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249021"/>
            <a:ext cx="174039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13" dirty="0">
                <a:solidFill>
                  <a:srgbClr val="000000"/>
                </a:solidFill>
                <a:latin typeface="ArialMT"/>
                <a:cs typeface="ArialMT"/>
              </a:rPr>
              <a:t>Ohlin theory.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864" y="281747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2817473"/>
            <a:ext cx="776096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Found that U.S. exports were less capital intensive than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183233"/>
            <a:ext cx="17963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U.S. imports.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45051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The Product Life-Cycle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47844" y="606006"/>
            <a:ext cx="13461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630030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Raymond Vernon’s Product Life-Cycle Theory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883261"/>
            <a:ext cx="837190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3" dirty="0">
                <a:solidFill>
                  <a:srgbClr val="000000"/>
                </a:solidFill>
                <a:latin typeface="ArialMT"/>
                <a:cs typeface="ArialMT"/>
              </a:rPr>
              <a:t>For most of twentieth century, new products were developed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49021"/>
            <a:ext cx="465044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and first sold in the United States.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716888"/>
            <a:ext cx="167335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716888"/>
            <a:ext cx="7895372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Due to the wealth and size of the U.S. market and cost-saving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052116"/>
            <a:ext cx="2599656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process innovations.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340" y="3590141"/>
            <a:ext cx="795365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Limited initial demand necessitates some exports early in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340" y="3955901"/>
            <a:ext cx="240105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product life cycle.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4340" y="4524353"/>
            <a:ext cx="78464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Over time, demand grows in other countries, the product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4340" y="4890113"/>
            <a:ext cx="729614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becomes standardized, and price becomes the main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4340" y="5255873"/>
            <a:ext cx="28332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competitive weapon.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5864" y="5725264"/>
            <a:ext cx="167335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8764" y="5725264"/>
            <a:ext cx="7217168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spc="3" dirty="0">
                <a:solidFill>
                  <a:srgbClr val="000000"/>
                </a:solidFill>
                <a:latin typeface="ArialMT"/>
                <a:cs typeface="ArialMT"/>
              </a:rPr>
              <a:t>Other countries can now produce product at lower costs,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78764" y="6060492"/>
            <a:ext cx="4659729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limiting the potential for U.S. exports.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45051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The Product Life-Cycle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47844" y="606006"/>
            <a:ext cx="13461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738378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Product Life-Cycle Theory in the Twenty-First Century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429288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10" dirty="0">
                <a:solidFill>
                  <a:srgbClr val="000000"/>
                </a:solidFill>
                <a:latin typeface="ArialMT"/>
                <a:cs typeface="ArialMT"/>
              </a:rPr>
              <a:t>Historically, an accurate theory.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451714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451714"/>
            <a:ext cx="669303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Now seems ethnocentric and increasingly dated.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267712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50" dirty="0">
                <a:solidFill>
                  <a:srgbClr val="000000"/>
                </a:solidFill>
                <a:latin typeface="Arial-BoldMT"/>
                <a:cs typeface="Arial-BoldMT"/>
              </a:rPr>
              <a:t>New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55620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27470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Economies of Scale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760703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Cost reductions associated with large-scale production.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553821"/>
            <a:ext cx="754181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Can have important implications for international trade.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312227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3122273"/>
            <a:ext cx="71997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Trade can increase the variety of goods available to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488033"/>
            <a:ext cx="715626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consumers and decrease the average cost of those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853793"/>
            <a:ext cx="93206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goods.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5864" y="442376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423769"/>
            <a:ext cx="758993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global market may support only a small number of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789529"/>
            <a:ext cx="774703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enterprises for industries in which the output required to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5155289"/>
            <a:ext cx="687801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attain economies of scale represents a significant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5521049"/>
            <a:ext cx="454629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proportion of total world demand.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267712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50" dirty="0">
                <a:solidFill>
                  <a:srgbClr val="000000"/>
                </a:solidFill>
                <a:latin typeface="Arial-BoldMT"/>
                <a:cs typeface="Arial-BoldMT"/>
              </a:rPr>
              <a:t>New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55620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651333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3" dirty="0">
                <a:solidFill>
                  <a:srgbClr val="000000"/>
                </a:solidFill>
                <a:latin typeface="ArialMT"/>
                <a:cs typeface="ArialMT"/>
              </a:rPr>
              <a:t>Increasing Product Variety and Reducing Costs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620893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What would happen in a world without trade?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864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503529"/>
            <a:ext cx="80018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variety of goods a country can produce and the scale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89"/>
            <a:ext cx="687957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of production are limited by the size of the market.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43774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437741"/>
            <a:ext cx="427264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Low volumes and higher costs.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340" y="4058009"/>
            <a:ext cx="503219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What happens in a world with trade?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5864" y="46264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626461"/>
            <a:ext cx="747179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Individual national markets are combined into a larger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992221"/>
            <a:ext cx="186786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world market.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5864" y="556067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8764" y="5560673"/>
            <a:ext cx="781381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Each nation can increase the variety of goods and lower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78764" y="5926433"/>
            <a:ext cx="345346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costs of those goods.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267712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50" dirty="0">
                <a:solidFill>
                  <a:srgbClr val="000000"/>
                </a:solidFill>
                <a:latin typeface="Arial-BoldMT"/>
                <a:cs typeface="Arial-BoldMT"/>
              </a:rPr>
              <a:t>New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55620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750133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Economies of Scale, First-Mover Advantages, and the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680569"/>
            <a:ext cx="222791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9" dirty="0">
                <a:solidFill>
                  <a:srgbClr val="000000"/>
                </a:solidFill>
                <a:latin typeface="ArialMT"/>
                <a:cs typeface="ArialMT"/>
              </a:rPr>
              <a:t>Pattern of Trade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3"/>
            <a:ext cx="335083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First-mover advantages: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869290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90"/>
            <a:ext cx="772993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Economic and strategic advantages accruing to early to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235049"/>
            <a:ext cx="209174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enter a market.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380350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03501"/>
            <a:ext cx="812626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Can gain a scale-based cost advantage; later entrants find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169261"/>
            <a:ext cx="407992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it almost impossible to match.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267712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50" dirty="0">
                <a:solidFill>
                  <a:srgbClr val="000000"/>
                </a:solidFill>
                <a:latin typeface="Arial-BoldMT"/>
                <a:cs typeface="Arial-BoldMT"/>
              </a:rPr>
              <a:t>New Trade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55620" y="606006"/>
            <a:ext cx="13306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46261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5" dirty="0">
                <a:solidFill>
                  <a:srgbClr val="000000"/>
                </a:solidFill>
                <a:latin typeface="ArialMT"/>
                <a:cs typeface="ArialMT"/>
              </a:rPr>
              <a:t>Implications of New Trade Theory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832526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Nations may benefit from trade even when they do not differ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3"/>
            <a:ext cx="540433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5" dirty="0">
                <a:solidFill>
                  <a:srgbClr val="000000"/>
                </a:solidFill>
                <a:latin typeface="ArialMT"/>
                <a:cs typeface="ArialMT"/>
              </a:rPr>
              <a:t>in resource endowments or technology.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40" y="2919581"/>
            <a:ext cx="801903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 country may predominate in the export of a good simply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40" y="3285341"/>
            <a:ext cx="769405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because it was lucky enough to have one or more firms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340" y="3651101"/>
            <a:ext cx="507942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among the first to produce that good.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421955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4219553"/>
            <a:ext cx="396952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6" dirty="0">
                <a:solidFill>
                  <a:srgbClr val="000000"/>
                </a:solidFill>
                <a:latin typeface="ArialMT"/>
                <a:cs typeface="ArialMT"/>
              </a:rPr>
              <a:t>May create a barrier to entry.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4340" y="4839822"/>
            <a:ext cx="479190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Useful in explaining trade patterns.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4340" y="5460090"/>
            <a:ext cx="760706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Argues for government intervention and strategic trade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4340" y="5825850"/>
            <a:ext cx="85589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28" dirty="0">
                <a:solidFill>
                  <a:srgbClr val="000000"/>
                </a:solidFill>
                <a:latin typeface="ArialMT"/>
                <a:cs typeface="ArialMT"/>
              </a:rPr>
              <a:t>policy.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36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National Competitive Advantage: Porter’s Diamond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692" y="606006"/>
            <a:ext cx="12995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798163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Porter believed existing theories only told part of the story.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749045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Wanted to explain why a nation achieves international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249021"/>
            <a:ext cx="43146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5" dirty="0">
                <a:solidFill>
                  <a:srgbClr val="000000"/>
                </a:solidFill>
                <a:latin typeface="ArialMT"/>
                <a:cs typeface="ArialMT"/>
              </a:rPr>
              <a:t>success in a particular industry.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864" y="281747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2817473"/>
            <a:ext cx="80905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Four broad attributes of a nation shape the environment in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183233"/>
            <a:ext cx="36477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which local firms compete: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6676" y="3651101"/>
            <a:ext cx="2589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1.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9012" y="3651101"/>
            <a:ext cx="281454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Factor endowments.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6676" y="4118969"/>
            <a:ext cx="2589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2.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9012" y="4118969"/>
            <a:ext cx="27461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Demand conditions.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6676" y="4585312"/>
            <a:ext cx="2589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3.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9012" y="4585312"/>
            <a:ext cx="472033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Related and supporting industries.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6676" y="5053181"/>
            <a:ext cx="2589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4.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9012" y="5053181"/>
            <a:ext cx="477691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5" dirty="0">
                <a:solidFill>
                  <a:srgbClr val="000000"/>
                </a:solidFill>
                <a:latin typeface="ArialMT"/>
                <a:cs typeface="ArialMT"/>
              </a:rPr>
              <a:t>Firm strategy, structure, and rivalry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270726"/>
            <a:ext cx="146774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52" dirty="0">
                <a:solidFill>
                  <a:srgbClr val="000000"/>
                </a:solidFill>
                <a:latin typeface="Arial-BoldMT"/>
                <a:cs typeface="Arial-BoldMT"/>
              </a:rPr>
              <a:t>Figure 6.5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56816" y="270726"/>
            <a:ext cx="626866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77" dirty="0">
                <a:solidFill>
                  <a:srgbClr val="000000"/>
                </a:solidFill>
                <a:latin typeface="Arial-BoldMT"/>
                <a:cs typeface="Arial-BoldMT"/>
              </a:rPr>
              <a:t>The Determinants of National Competitive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636486"/>
            <a:ext cx="436998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Advantage: Porter’s Diamond</a:t>
            </a:r>
          </a:p>
        </p:txBody>
      </p:sp>
      <p:pic>
        <p:nvPicPr>
          <p:cNvPr id="8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88" y="1198719"/>
            <a:ext cx="7397624" cy="438912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349661" y="5745262"/>
            <a:ext cx="1849536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MT"/>
                <a:cs typeface="ArialMT"/>
              </a:rPr>
              <a:t>Source: Michael E. Porter,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60188" y="5745567"/>
            <a:ext cx="2651945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i="1" dirty="0">
                <a:solidFill>
                  <a:srgbClr val="000000"/>
                </a:solidFill>
                <a:latin typeface="Arial-ItalicMT"/>
                <a:cs typeface="Arial-ItalicMT"/>
              </a:rPr>
              <a:t>The Competitive Advantage of Nations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60117" y="5745262"/>
            <a:ext cx="2116888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spc="-4" dirty="0">
                <a:solidFill>
                  <a:srgbClr val="000000"/>
                </a:solidFill>
                <a:latin typeface="ArialMT"/>
                <a:cs typeface="ArialMT"/>
              </a:rPr>
              <a:t> (New York: Free Press, 1990;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16332" y="5928142"/>
            <a:ext cx="3377592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MT"/>
                <a:cs typeface="ArialMT"/>
              </a:rPr>
              <a:t>republished with a new introduction, 1998), p. 72.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36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National Competitive Advantage: Porter’s Diamond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692" y="606006"/>
            <a:ext cx="12995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610385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Porter’s four attributes constitute a diamond.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781225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Firms are most likely to succeed in industries or industry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3"/>
            <a:ext cx="660287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segments where the diamond is most favorable.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869290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90"/>
            <a:ext cx="632928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diamond is a mutually reinforcing system.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43774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437741"/>
            <a:ext cx="702102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Two additional variables can influence the national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03501"/>
            <a:ext cx="1277161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diamond: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6676" y="4271369"/>
            <a:ext cx="2589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1.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9012" y="4271369"/>
            <a:ext cx="115591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Chance.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6676" y="4737712"/>
            <a:ext cx="2589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2.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9012" y="4737712"/>
            <a:ext cx="179791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Government.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36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National Competitive Advantage: Porter’s Diamond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692" y="606006"/>
            <a:ext cx="12995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27623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Factor Endowments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186786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Basic factors: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864" y="2503529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503529"/>
            <a:ext cx="751849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Natural resources, climate, location, and demographic.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5864" y="307198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071981"/>
            <a:ext cx="453071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Can provide an initial advantage.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340" y="3692249"/>
            <a:ext cx="249121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Advanced factors: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5864" y="426070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260701"/>
            <a:ext cx="769262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Communication infrastructure, sophisticated and skilled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4626461"/>
            <a:ext cx="740025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labor, research facilities, and technological know-how.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5864" y="5194912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5194912"/>
            <a:ext cx="7605482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Are a product of investment by individuals, companies,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8764" y="5560672"/>
            <a:ext cx="248968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and governments.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36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National Competitive Advantage: Porter’s Diamond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692" y="606006"/>
            <a:ext cx="12995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272814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Demand Conditions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700075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Firms gain competitive advantage if their domestic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249021"/>
            <a:ext cx="627487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consumers are sophisticated and demanding.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40" y="2945489"/>
            <a:ext cx="47038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Related and Supporting Industries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51394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513941"/>
            <a:ext cx="788065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Investments in advanced factors of production by related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879701"/>
            <a:ext cx="79396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and supporting industries can help the industry achieve a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245461"/>
            <a:ext cx="57478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4" dirty="0">
                <a:solidFill>
                  <a:srgbClr val="000000"/>
                </a:solidFill>
                <a:latin typeface="ArialMT"/>
                <a:cs typeface="ArialMT"/>
              </a:rPr>
              <a:t>strong competitive position internationally.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5864" y="4813912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813912"/>
            <a:ext cx="795060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Successful industries within a country tend to be grouped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5179672"/>
            <a:ext cx="454474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into clusters of related industries.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36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National Competitive Advantage: Porter’s Diamond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692" y="606006"/>
            <a:ext cx="12995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500079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6" dirty="0">
                <a:solidFill>
                  <a:srgbClr val="000000"/>
                </a:solidFill>
                <a:latin typeface="ArialMT"/>
                <a:cs typeface="ArialMT"/>
              </a:rPr>
              <a:t>Firm Strategy, Structure, and Rivalry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864" y="188326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8764" y="1883261"/>
            <a:ext cx="645513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Different nations are characterized by different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8764" y="2249021"/>
            <a:ext cx="804229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management ideologies, which may or may not help them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614781"/>
            <a:ext cx="511831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build national competitive advantage.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864" y="3183233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8764" y="3183233"/>
            <a:ext cx="802360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Strong association between vigorous domestic rivalry and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548993"/>
            <a:ext cx="786666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the creation and persistence of competitive advantage in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3914753"/>
            <a:ext cx="158342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15" dirty="0">
                <a:solidFill>
                  <a:srgbClr val="000000"/>
                </a:solidFill>
                <a:latin typeface="ArialMT"/>
                <a:cs typeface="ArialMT"/>
              </a:rPr>
              <a:t>an industry.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753652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-BoldMT"/>
                <a:cs typeface="Arial-BoldMT"/>
              </a:rPr>
              <a:t>National Competitive Advantage: Porter’s Diamond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692" y="606006"/>
            <a:ext cx="129954" cy="2133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1200" dirty="0">
                <a:solidFill>
                  <a:srgbClr val="000000"/>
                </a:solidFill>
                <a:latin typeface="Arial-BoldMT"/>
                <a:cs typeface="Arial-BoldMT"/>
              </a:rPr>
              <a:t> 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314809"/>
            <a:ext cx="36654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Evaluating Porter’s Theory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1933553"/>
            <a:ext cx="719040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Government can influence each component—either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299313"/>
            <a:ext cx="319078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positively or negatively.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5864" y="2869288"/>
            <a:ext cx="167335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8764" y="2869288"/>
            <a:ext cx="7368820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Factor endowments can be affected by subsidies, policies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8764" y="3204516"/>
            <a:ext cx="7734731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toward capital markets, policies toward education, and more.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5864" y="3744064"/>
            <a:ext cx="167335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8764" y="3744064"/>
            <a:ext cx="7864422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Can shape domestic demand through local product standards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8764" y="4079292"/>
            <a:ext cx="2394639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or with regulations.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5864" y="4617317"/>
            <a:ext cx="167335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4617317"/>
            <a:ext cx="7991153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dirty="0">
                <a:solidFill>
                  <a:srgbClr val="000000"/>
                </a:solidFill>
                <a:latin typeface="ArialMT"/>
                <a:cs typeface="ArialMT"/>
              </a:rPr>
              <a:t>Can influence firm rivalry through capital market regulation, tax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8764" y="4952546"/>
            <a:ext cx="3165808" cy="390449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196" spc="-4" dirty="0">
                <a:solidFill>
                  <a:srgbClr val="000000"/>
                </a:solidFill>
                <a:latin typeface="ArialMT"/>
                <a:cs typeface="ArialMT"/>
              </a:rPr>
              <a:t>policy, and antitrust laws.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4340" y="5540861"/>
            <a:ext cx="826772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Porter’s theory has not been subjected to detailed empirical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4340" y="5906621"/>
            <a:ext cx="1002018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testing.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6622313"/>
            <a:ext cx="9144000" cy="54597"/>
          </a:xfrm>
          <a:custGeom>
            <a:avLst/>
            <a:gdLst/>
            <a:ahLst/>
            <a:cxnLst/>
            <a:rect l="0" t="0" r="9144000" b="54597"/>
            <a:pathLst>
              <a:path w="9144000" h="54597" stroke="0">
                <a:moveTo>
                  <a:pt x="0" y="54597"/>
                </a:moveTo>
                <a:lnTo>
                  <a:pt x="9144000" y="5459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B6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261377" y="6707994"/>
            <a:ext cx="881985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000000"/>
                </a:solidFill>
                <a:latin typeface="ArialMT"/>
                <a:cs typeface="ArialMT"/>
              </a:rPr>
              <a:t>© McGraw Hill LLC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40" y="453606"/>
            <a:ext cx="5147195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69" dirty="0">
                <a:solidFill>
                  <a:srgbClr val="000000"/>
                </a:solidFill>
                <a:latin typeface="Arial-BoldMT"/>
                <a:cs typeface="Arial-BoldMT"/>
              </a:rPr>
              <a:t>360° View: Managerial Implications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4340" y="1314666"/>
            <a:ext cx="757908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6" dirty="0">
                <a:solidFill>
                  <a:srgbClr val="000000"/>
                </a:solidFill>
                <a:latin typeface="ArialMT"/>
                <a:cs typeface="ArialMT"/>
              </a:rPr>
              <a:t>Location, First-Mover Advantages, Government Policy,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1680426"/>
            <a:ext cx="355976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Investments, and strategy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2299170"/>
            <a:ext cx="787913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Location: from a profit perspective, firms should disperse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40" y="2664930"/>
            <a:ext cx="812782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production to countries where they can be performed most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40" y="3030690"/>
            <a:ext cx="1351776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20" dirty="0">
                <a:solidFill>
                  <a:srgbClr val="000000"/>
                </a:solidFill>
                <a:latin typeface="ArialMT"/>
                <a:cs typeface="ArialMT"/>
              </a:rPr>
              <a:t>efficiently.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40" y="3650958"/>
            <a:ext cx="8465143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First-mover advantages: it pays to invest substantial financial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340" y="4016718"/>
            <a:ext cx="5671677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resources in building an early advantage.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340" y="4636986"/>
            <a:ext cx="8312834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Government policy: businesses can exert a strong influence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340" y="5002746"/>
            <a:ext cx="381254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spc="-7" dirty="0">
                <a:solidFill>
                  <a:srgbClr val="000000"/>
                </a:solidFill>
                <a:latin typeface="ArialMT"/>
                <a:cs typeface="ArialMT"/>
              </a:rPr>
              <a:t>on government trade policy.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5864" y="5571341"/>
            <a:ext cx="1828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8764" y="5571341"/>
            <a:ext cx="6775389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According to Porter, government should invest in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764" y="5937101"/>
            <a:ext cx="6223580" cy="4267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2400" dirty="0">
                <a:solidFill>
                  <a:srgbClr val="000000"/>
                </a:solidFill>
                <a:latin typeface="ArialMT"/>
                <a:cs typeface="ArialMT"/>
              </a:rPr>
              <a:t>education, infrastructure, and basic research.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44028" y="6700731"/>
            <a:ext cx="115399" cy="14295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l"/>
            <a:r>
              <a:rPr lang="en-US" sz="804" dirty="0">
                <a:solidFill>
                  <a:srgbClr val="595959"/>
                </a:solidFill>
                <a:latin typeface="ArialMT"/>
                <a:cs typeface="ArialMT"/>
              </a:rPr>
              <a:t>38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2476</Words>
  <Application>Microsoft Office PowerPoint</Application>
  <PresentationFormat>Bildschirmpräsentation (4:3)</PresentationFormat>
  <Paragraphs>522</Paragraphs>
  <Slides>38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3" baseType="lpstr">
      <vt:lpstr>Arial-ItalicMT</vt:lpstr>
      <vt:lpstr>Arial-BoldMT</vt:lpstr>
      <vt:lpstr>Arial</vt:lpstr>
      <vt:lpstr>ArialMT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ludwig knolle</cp:lastModifiedBy>
  <cp:revision>1</cp:revision>
  <dcterms:modified xsi:type="dcterms:W3CDTF">2026-10-26T19:36:18Z</dcterms:modified>
</cp:coreProperties>
</file>