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4.png"/><Relationship Id="rId4" Type="http://schemas.openxmlformats.org/officeDocument/2006/relationships/image" Target="../media/image25.png"/><Relationship Id="rId5" Type="http://schemas.openxmlformats.org/officeDocument/2006/relationships/image" Target="../media/image26.png"/><Relationship Id="rId6" Type="http://schemas.openxmlformats.org/officeDocument/2006/relationships/image" Target="../media/image27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8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9.png"/><Relationship Id="rId4" Type="http://schemas.openxmlformats.org/officeDocument/2006/relationships/image" Target="../media/image30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6" Type="http://schemas.openxmlformats.org/officeDocument/2006/relationships/image" Target="../media/image10.png"/><Relationship Id="rId7" Type="http://schemas.openxmlformats.org/officeDocument/2006/relationships/image" Target="../media/image1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12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13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6" Type="http://schemas.openxmlformats.org/officeDocument/2006/relationships/image" Target="../media/image17.png"/><Relationship Id="rId7" Type="http://schemas.openxmlformats.org/officeDocument/2006/relationships/image" Target="../media/image18.png"/><Relationship Id="rId8" Type="http://schemas.openxmlformats.org/officeDocument/2006/relationships/image" Target="../media/image19.png"/><Relationship Id="rId9" Type="http://schemas.openxmlformats.org/officeDocument/2006/relationships/image" Target="../media/image20.png"/><Relationship Id="rId10" Type="http://schemas.openxmlformats.org/officeDocument/2006/relationships/image" Target="../media/image21.png"/><Relationship Id="rId11" Type="http://schemas.openxmlformats.org/officeDocument/2006/relationships/image" Target="../media/image22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5287" y="2121247"/>
            <a:ext cx="3781425" cy="3048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95275" y="2616547"/>
            <a:ext cx="11601450" cy="12343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4859"/>
              </a:lnSpc>
            </a:pPr>
            <a:r>
              <a:rPr b="1" sz="4050" i="0" u="none">
                <a:solidFill>
                  <a:srgbClr val="0F172A"/>
                </a:solidFill>
                <a:latin typeface="Cinzel"/>
              </a:rPr>
              <a:t>Finanzielle Selbstbestimmung für Damme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14500" y="3993802"/>
            <a:ext cx="8763000" cy="6286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475"/>
              </a:lnSpc>
            </a:pPr>
            <a:r>
              <a:rPr b="0" sz="1650" i="0" u="none">
                <a:solidFill>
                  <a:srgbClr val="475569"/>
                </a:solidFill>
                <a:latin typeface="Plus Jakarta Sans"/>
              </a:rPr>
              <a:t>Vorstellung meiner Person &amp; der unabhängigen Initiative zur Reform der Altersvorsorge 2027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4249042"/>
            <a:ext cx="2541240" cy="127248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7419" y="2257425"/>
            <a:ext cx="2541240" cy="1515367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3339" y="4249042"/>
            <a:ext cx="2541240" cy="127248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79259" y="2500312"/>
            <a:ext cx="2541240" cy="127248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71500" y="3991867"/>
            <a:ext cx="11049000" cy="38100"/>
          </a:xfrm>
          <a:prstGeom prst="rect">
            <a:avLst/>
          </a:prstGeom>
          <a:solidFill>
            <a:srgbClr val="CBD5E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67988" y="4401442"/>
            <a:ext cx="2348262" cy="27235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145"/>
              </a:lnSpc>
            </a:pPr>
            <a:r>
              <a:rPr b="1" sz="1650" i="0" u="none">
                <a:solidFill>
                  <a:srgbClr val="1E3A8A"/>
                </a:solidFill>
                <a:latin typeface="Cinzel"/>
              </a:rPr>
              <a:t>1. Auftakt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23900" y="4769048"/>
            <a:ext cx="2236440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1912"/>
              </a:lnSpc>
            </a:pPr>
            <a:r>
              <a:rPr b="0" sz="1275" i="0" u="none">
                <a:solidFill>
                  <a:srgbClr val="334155"/>
                </a:solidFill>
                <a:latin typeface="Plus Jakarta Sans"/>
              </a:rPr>
              <a:t>Erstvortrag &amp; Vorstellung bei der Bürgerstiftung Damme.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503908" y="2409825"/>
            <a:ext cx="2348262" cy="27235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145"/>
              </a:lnSpc>
            </a:pPr>
            <a:r>
              <a:rPr b="1" sz="1650" i="0" u="none">
                <a:solidFill>
                  <a:srgbClr val="1E3A8A"/>
                </a:solidFill>
                <a:latin typeface="Cinzel"/>
              </a:rPr>
              <a:t>2. Vortragsreihe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59819" y="2777430"/>
            <a:ext cx="2236440" cy="72866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1912"/>
              </a:lnSpc>
            </a:pPr>
            <a:r>
              <a:rPr b="0" sz="1275" i="0" u="none">
                <a:solidFill>
                  <a:srgbClr val="334155"/>
                </a:solidFill>
                <a:latin typeface="Plus Jakarta Sans"/>
              </a:rPr>
              <a:t>Themenabende zu Sachwerten, ETFs &amp; der Reform 2027.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39828" y="4401442"/>
            <a:ext cx="2348262" cy="27235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145"/>
              </a:lnSpc>
            </a:pPr>
            <a:r>
              <a:rPr b="1" sz="1650" i="0" u="none">
                <a:solidFill>
                  <a:srgbClr val="1E3A8A"/>
                </a:solidFill>
                <a:latin typeface="Cinzel"/>
              </a:rPr>
              <a:t>3. Sprechstunde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395739" y="4769048"/>
            <a:ext cx="2236440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1912"/>
              </a:lnSpc>
            </a:pPr>
            <a:r>
              <a:rPr b="0" sz="1275" i="0" u="none">
                <a:solidFill>
                  <a:srgbClr val="334155"/>
                </a:solidFill>
                <a:latin typeface="Plus Jakarta Sans"/>
              </a:rPr>
              <a:t>Offene Fragerunden für Bürger im Stiftungsrahmen.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75748" y="2652712"/>
            <a:ext cx="2348262" cy="27235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2145"/>
              </a:lnSpc>
            </a:pPr>
            <a:r>
              <a:rPr b="1" sz="1650" i="0" u="none">
                <a:solidFill>
                  <a:srgbClr val="1E3A8A"/>
                </a:solidFill>
                <a:latin typeface="Cinzel"/>
              </a:rPr>
              <a:t>4. Start 2027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231659" y="3020317"/>
            <a:ext cx="2236440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1912"/>
              </a:lnSpc>
            </a:pPr>
            <a:r>
              <a:rPr b="0" sz="1275" i="0" u="none">
                <a:solidFill>
                  <a:srgbClr val="334155"/>
                </a:solidFill>
                <a:latin typeface="Plus Jakarta Sans"/>
              </a:rPr>
              <a:t>Begleitung der Dammer Bürger beim Depotwechsel.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71500" y="476250"/>
            <a:ext cx="11601450" cy="43041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3240"/>
              </a:lnSpc>
            </a:pPr>
            <a:r>
              <a:rPr b="1" sz="2700" i="0" u="none">
                <a:solidFill>
                  <a:srgbClr val="1E293B"/>
                </a:solidFill>
                <a:latin typeface="Cinzel"/>
              </a:rPr>
              <a:t>Gemeinsamer Fahrplan für Damme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71500" y="1001910"/>
            <a:ext cx="11049000" cy="19050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1746870" y="3915667"/>
            <a:ext cx="190500" cy="1905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38100">
            <a:solidFill>
              <a:srgbClr val="2563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4582790" y="3915667"/>
            <a:ext cx="190500" cy="1905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38100">
            <a:solidFill>
              <a:srgbClr val="2563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7418709" y="3915667"/>
            <a:ext cx="190500" cy="1905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38100">
            <a:solidFill>
              <a:srgbClr val="2563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10254629" y="3915667"/>
            <a:ext cx="190500" cy="19050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38100">
            <a:solidFill>
              <a:srgbClr val="2563E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00175" y="2902297"/>
            <a:ext cx="9391650" cy="1359991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3570"/>
              </a:lnSpc>
            </a:pPr>
            <a:r>
              <a:rPr b="0" sz="2550" i="0" u="none">
                <a:solidFill>
                  <a:srgbClr val="0F172A"/>
                </a:solidFill>
                <a:latin typeface="Cinzel"/>
              </a:rPr>
              <a:t>"Finanzielle Selbstbestimmung ist kein Privileg Einzelner, sondern das Ergebnis von unabhängigem Wissen."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405312" y="4500413"/>
            <a:ext cx="3381375" cy="23812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0" sz="1500" i="0" u="none">
                <a:solidFill>
                  <a:srgbClr val="1E3A8A"/>
                </a:solidFill>
                <a:latin typeface="Plus Jakarta Sans SemiBold"/>
              </a:rPr>
              <a:t>— Initiative für Finanzbildung Damme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1500" y="476250"/>
            <a:ext cx="11601450" cy="43041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3240"/>
              </a:lnSpc>
            </a:pPr>
            <a:r>
              <a:rPr b="1" sz="2700" i="0" u="none">
                <a:solidFill>
                  <a:srgbClr val="1E293B"/>
                </a:solidFill>
                <a:latin typeface="Cinzel"/>
              </a:rPr>
              <a:t>Mein Leitgedanke</a:t>
            </a:r>
          </a:p>
        </p:txBody>
      </p:sp>
      <p:sp>
        <p:nvSpPr>
          <p:cNvPr id="6" name="Rectangle 5"/>
          <p:cNvSpPr/>
          <p:nvPr/>
        </p:nvSpPr>
        <p:spPr>
          <a:xfrm>
            <a:off x="571500" y="1001910"/>
            <a:ext cx="11049000" cy="19050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8937" y="2805112"/>
            <a:ext cx="6334125" cy="4191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95275" y="476250"/>
            <a:ext cx="11601450" cy="15430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4500" i="0" u="none">
                <a:solidFill>
                  <a:srgbClr val="0F172A"/>
                </a:solidFill>
                <a:latin typeface="Cinzel"/>
              </a:rPr>
              <a:t>Vielen Dank für Ihre Aufmerksamkeit!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1500" y="2162175"/>
            <a:ext cx="11049000" cy="2428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1912"/>
              </a:lnSpc>
            </a:pPr>
            <a:r>
              <a:rPr b="0" sz="1275" i="0" u="none">
                <a:solidFill>
                  <a:srgbClr val="334155"/>
                </a:solidFill>
                <a:latin typeface="Plus Jakarta Sans"/>
              </a:rPr>
              <a:t>Ich freue mich auf das Gespräch, Ihre Fragen und die gemeinsame Gestaltung für Damme.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71500" y="2967930"/>
            <a:ext cx="1104900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71500" y="3729930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571500" y="3729930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3110805"/>
            <a:ext cx="857250" cy="4762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666875" y="3117949"/>
            <a:ext cx="9953625" cy="18573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462"/>
              </a:lnSpc>
            </a:pPr>
            <a:r>
              <a:rPr b="0" sz="975" i="0" u="none">
                <a:solidFill>
                  <a:srgbClr val="334155"/>
                </a:solidFill>
                <a:latin typeface="Plus Jakarta Sans"/>
              </a:rPr>
              <a:t>https://jnfinancialacademy.com/wp-content/uploads/2025/08/flc-group.jpg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66875" y="3351311"/>
            <a:ext cx="9953625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0" sz="1200" i="0" u="none">
                <a:solidFill>
                  <a:srgbClr val="334155"/>
                </a:solidFill>
                <a:latin typeface="Plus Jakarta Sans"/>
              </a:rPr>
              <a:t>Source: </a:t>
            </a:r>
            <a:r>
              <a:rPr b="0" sz="1200" i="0" u="none">
                <a:solidFill>
                  <a:srgbClr val="4F46E5"/>
                </a:solidFill>
                <a:latin typeface="Plus Jakarta Sans"/>
              </a:rPr>
              <a:t>jnfinancialacademy.com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3968055"/>
            <a:ext cx="857250" cy="47625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666875" y="3882330"/>
            <a:ext cx="9953625" cy="3714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462"/>
              </a:lnSpc>
            </a:pPr>
            <a:r>
              <a:rPr b="0" sz="975" i="0" u="none">
                <a:solidFill>
                  <a:srgbClr val="334155"/>
                </a:solidFill>
                <a:latin typeface="Plus Jakarta Sans"/>
              </a:rPr>
              <a:t>https://static.vecteezy.com/system/resources/thumbnails/077/027/313/small_2x/financial-advisor-green-screen-and-man-with-computer-presentation-or-planning-for-revenue-report-people-speaker-or-investor-in-meeting-monitor-or-proposal-for-investment-strategy-or-mockup-space-photo.jp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666875" y="4301430"/>
            <a:ext cx="9953625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800"/>
              </a:lnSpc>
            </a:pPr>
            <a:r>
              <a:rPr b="0" sz="1200" i="0" u="none">
                <a:solidFill>
                  <a:srgbClr val="334155"/>
                </a:solidFill>
                <a:latin typeface="Plus Jakarta Sans"/>
              </a:rPr>
              <a:t>Source: </a:t>
            </a:r>
            <a:r>
              <a:rPr b="0" sz="1200" i="0" u="none">
                <a:solidFill>
                  <a:srgbClr val="4F46E5"/>
                </a:solidFill>
                <a:latin typeface="Plus Jakarta Sans"/>
              </a:rPr>
              <a:t>www.vecteezy.com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71500" y="476250"/>
            <a:ext cx="11601450" cy="43041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3240"/>
              </a:lnSpc>
            </a:pPr>
            <a:r>
              <a:rPr b="1" sz="2700" i="0" u="none">
                <a:solidFill>
                  <a:srgbClr val="1E293B"/>
                </a:solidFill>
                <a:latin typeface="Cinzel"/>
              </a:rPr>
              <a:t>Image Sources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71500" y="1001910"/>
            <a:ext cx="11049000" cy="19050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0587" y="2412206"/>
            <a:ext cx="2790825" cy="3048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50456" y="2907506"/>
            <a:ext cx="8691086" cy="6667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3900" i="0" u="none">
                <a:solidFill>
                  <a:srgbClr val="0F172A"/>
                </a:solidFill>
                <a:latin typeface="Cinzel"/>
              </a:rPr>
              <a:t>Wer steht hinter dem Projekt?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62150" y="3574256"/>
            <a:ext cx="8267700" cy="2428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1912"/>
              </a:lnSpc>
            </a:pPr>
            <a:r>
              <a:rPr b="0" sz="1275" i="0" u="none">
                <a:solidFill>
                  <a:srgbClr val="334155"/>
                </a:solidFill>
                <a:latin typeface="Plus Jakarta Sans"/>
              </a:rPr>
              <a:t>Ein Engagement aus Überzeugung für unabhängige Bildung und transparente Orientierung vor Ort in Damme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498377"/>
            <a:ext cx="5334000" cy="264408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2498377"/>
            <a:ext cx="5334000" cy="26440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66775" y="2793652"/>
            <a:ext cx="4980622" cy="27235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145"/>
              </a:lnSpc>
            </a:pPr>
            <a:r>
              <a:rPr b="1" sz="1650" i="0" u="none">
                <a:solidFill>
                  <a:srgbClr val="1E3A8A"/>
                </a:solidFill>
                <a:latin typeface="Cinzel"/>
              </a:rPr>
              <a:t>Mein Weg &amp; Anliegen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6775" y="3161258"/>
            <a:ext cx="4743450" cy="72866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1" sz="1275" i="0" u="none">
                <a:solidFill>
                  <a:srgbClr val="334155"/>
                </a:solidFill>
                <a:latin typeface="Plus Jakarta Sans"/>
              </a:rPr>
              <a:t>Bürgernah &amp; Verankert:</a:t>
            </a:r>
            <a:r>
              <a:rPr b="0" sz="1275" i="0" u="none">
                <a:solidFill>
                  <a:srgbClr val="334155"/>
                </a:solidFill>
                <a:latin typeface="Plus Jakarta Sans"/>
              </a:rPr>
              <a:t> Als engagierter Bürger liegt mir das Wohl und die finanzielle Zukunft unserer Region in Damme persönlich am Herzen.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66775" y="4004220"/>
            <a:ext cx="4743450" cy="72866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1" sz="1275" i="0" u="none">
                <a:solidFill>
                  <a:srgbClr val="334155"/>
                </a:solidFill>
                <a:latin typeface="Plus Jakarta Sans"/>
              </a:rPr>
              <a:t>Fachliche Leidenschaft:</a:t>
            </a:r>
            <a:r>
              <a:rPr b="0" sz="1275" i="0" u="none">
                <a:solidFill>
                  <a:srgbClr val="334155"/>
                </a:solidFill>
                <a:latin typeface="Plus Jakarta Sans"/>
              </a:rPr>
              <a:t> Jahrelange Beschäftigung mit Vermögensaufbau, dem Schutz vor Inflation und den Schwachstellen klassischer Finanzprodukte.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1775" y="2793652"/>
            <a:ext cx="4980622" cy="27235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145"/>
              </a:lnSpc>
            </a:pPr>
            <a:r>
              <a:rPr b="1" sz="1650" i="0" u="none">
                <a:solidFill>
                  <a:srgbClr val="1E3A8A"/>
                </a:solidFill>
                <a:latin typeface="Cinzel"/>
              </a:rPr>
              <a:t>Unabhängige Grundhaltung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1775" y="3161258"/>
            <a:ext cx="4743450" cy="72866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1" sz="1275" i="0" u="none">
                <a:solidFill>
                  <a:srgbClr val="334155"/>
                </a:solidFill>
                <a:latin typeface="Plus Jakarta Sans"/>
              </a:rPr>
              <a:t>Kein Produktverkauf:</a:t>
            </a:r>
            <a:r>
              <a:rPr b="0" sz="1275" i="0" u="none">
                <a:solidFill>
                  <a:srgbClr val="334155"/>
                </a:solidFill>
                <a:latin typeface="Plus Jakarta Sans"/>
              </a:rPr>
              <a:t> Ich vertrete keine Versicherungen, Banken oder Finanzvertriebe. Mein Antrieb ist reine Aufklärung.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81775" y="4004220"/>
            <a:ext cx="4743450" cy="72866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1" sz="1275" i="0" u="none">
                <a:solidFill>
                  <a:srgbClr val="334155"/>
                </a:solidFill>
                <a:latin typeface="Plus Jakarta Sans"/>
              </a:rPr>
              <a:t>Transparenz als Leitmotiv:</a:t>
            </a:r>
            <a:r>
              <a:rPr b="0" sz="1275" i="0" u="none">
                <a:solidFill>
                  <a:srgbClr val="334155"/>
                </a:solidFill>
                <a:latin typeface="Plus Jakarta Sans"/>
              </a:rPr>
              <a:t> Bürger sollen in die Lage versetzt werden, eigenständig und informiert Entscheidungen für ihr Geld zu treffen.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1500" y="476250"/>
            <a:ext cx="11601450" cy="43041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3240"/>
              </a:lnSpc>
            </a:pPr>
            <a:r>
              <a:rPr b="1" sz="2700" i="0" u="none">
                <a:solidFill>
                  <a:srgbClr val="1E293B"/>
                </a:solidFill>
                <a:latin typeface="Cinzel"/>
              </a:rPr>
              <a:t>Über mich &amp; Meine Motivation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71500" y="1001910"/>
            <a:ext cx="11049000" cy="19050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2153542"/>
            <a:ext cx="5334000" cy="333375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6025" y="2163067"/>
            <a:ext cx="5314950" cy="33147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04875" y="2153542"/>
            <a:ext cx="5000625" cy="72866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1" sz="1275" i="0" u="none">
                <a:solidFill>
                  <a:srgbClr val="334155"/>
                </a:solidFill>
                <a:latin typeface="Plus Jakarta Sans"/>
              </a:rPr>
              <a:t>Informationsdefizit:</a:t>
            </a:r>
            <a:r>
              <a:rPr b="0" sz="1275" i="0" u="none">
                <a:solidFill>
                  <a:srgbClr val="334155"/>
                </a:solidFill>
                <a:latin typeface="Plus Jakarta Sans"/>
              </a:rPr>
              <a:t> Die meisten Menschen verlassen sich auf veraltete Garantien oder undurchsichtige Versicherungsprodukte.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4875" y="3034605"/>
            <a:ext cx="5000625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1" sz="1275" i="0" u="none">
                <a:solidFill>
                  <a:srgbClr val="334155"/>
                </a:solidFill>
                <a:latin typeface="Plus Jakarta Sans"/>
              </a:rPr>
              <a:t>Hohe Kostenstruktur:</a:t>
            </a:r>
            <a:r>
              <a:rPr b="0" sz="1275" i="0" u="none">
                <a:solidFill>
                  <a:srgbClr val="334155"/>
                </a:solidFill>
                <a:latin typeface="Plus Jakarta Sans"/>
              </a:rPr>
              <a:t> Abschluss- und Verwaltungskosten zehren bei traditioneller Vorsorge oft einen Großteil der Rendite auf.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04875" y="3672780"/>
            <a:ext cx="5000625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1" sz="1275" i="0" u="none">
                <a:solidFill>
                  <a:srgbClr val="334155"/>
                </a:solidFill>
                <a:latin typeface="Plus Jakarta Sans"/>
              </a:rPr>
              <a:t>Kaufkraftverlust:</a:t>
            </a:r>
            <a:r>
              <a:rPr b="0" sz="1275" i="0" u="none">
                <a:solidFill>
                  <a:srgbClr val="334155"/>
                </a:solidFill>
                <a:latin typeface="Plus Jakarta Sans"/>
              </a:rPr>
              <a:t> Ohne echte Sachwerte und Marktchancen droht im Alter eine erhebliche Finanzierungslücke.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2167830"/>
            <a:ext cx="190500" cy="200025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3048892"/>
            <a:ext cx="152400" cy="200025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3687067"/>
            <a:ext cx="219075" cy="20002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71500" y="476250"/>
            <a:ext cx="11601450" cy="43041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3240"/>
              </a:lnSpc>
            </a:pPr>
            <a:r>
              <a:rPr b="1" sz="2700" i="0" u="none">
                <a:solidFill>
                  <a:srgbClr val="1E293B"/>
                </a:solidFill>
                <a:latin typeface="Cinzel"/>
              </a:rPr>
              <a:t>Warum dieses Projekt jetzt nötig ist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71500" y="1001910"/>
            <a:ext cx="11049000" cy="19050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1612" y="2412206"/>
            <a:ext cx="1628775" cy="3048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235517" y="2907506"/>
            <a:ext cx="7720965" cy="6667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3900" i="0" u="none">
                <a:solidFill>
                  <a:srgbClr val="0F172A"/>
                </a:solidFill>
                <a:latin typeface="Cinzel"/>
              </a:rPr>
              <a:t>Das Projekt: Vorsorge 2027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38337" y="3574256"/>
            <a:ext cx="8315325" cy="242887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1912"/>
              </a:lnSpc>
            </a:pPr>
            <a:r>
              <a:rPr b="0" sz="1275" i="0" u="none">
                <a:solidFill>
                  <a:srgbClr val="334155"/>
                </a:solidFill>
                <a:latin typeface="Plus Jakarta Sans"/>
              </a:rPr>
              <a:t>Ein unabhängiger Wegweiser durch den größten Systemwechsel der privaten Altersvorsorge seit Jahrzehnten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791717"/>
            <a:ext cx="5334000" cy="20574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71525" y="3182242"/>
            <a:ext cx="4933950" cy="9525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ts val="7500"/>
              </a:lnSpc>
            </a:pPr>
            <a:r>
              <a:rPr b="1" sz="7500" i="0" u="none">
                <a:solidFill>
                  <a:srgbClr val="1E3A8A"/>
                </a:solidFill>
                <a:latin typeface="Cinzel"/>
              </a:rPr>
              <a:t>2027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1525" y="4229992"/>
            <a:ext cx="4933950" cy="2286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b="1" sz="1425" i="0" u="none">
                <a:solidFill>
                  <a:srgbClr val="1E293B"/>
                </a:solidFill>
                <a:latin typeface="Plus Jakarta Sans"/>
              </a:rPr>
              <a:t>Start des neuen Altersvorsorgedepots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86500" y="2791717"/>
            <a:ext cx="5600700" cy="27235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145"/>
              </a:lnSpc>
            </a:pPr>
            <a:r>
              <a:rPr b="1" sz="1650" i="0" u="none">
                <a:solidFill>
                  <a:srgbClr val="1E3A8A"/>
                </a:solidFill>
                <a:latin typeface="Cinzel"/>
              </a:rPr>
              <a:t>Paradigmenwechsel in Deutschland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86500" y="3159323"/>
            <a:ext cx="5334000" cy="48577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0" sz="1275" i="0" u="none">
                <a:solidFill>
                  <a:srgbClr val="334155"/>
                </a:solidFill>
                <a:latin typeface="Plus Jakarta Sans"/>
              </a:rPr>
              <a:t>Ab 2027 löst das neue staatlich geförderte Altersvorsorgedepot die alte Riester-Rente ab.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86500" y="3759398"/>
            <a:ext cx="5334000" cy="72866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0" sz="1275" i="0" u="none">
                <a:solidFill>
                  <a:srgbClr val="334155"/>
                </a:solidFill>
                <a:latin typeface="Plus Jakarta Sans"/>
              </a:rPr>
              <a:t>Erstmals entfallen starre Beitragsgarantien. Bürger erhalten die Chance, direkt in ertragsstarke ETFs und Sachwerte zu investieren – müssen aber das Wissen dafür mitbringen.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71500" y="476250"/>
            <a:ext cx="11601450" cy="43041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3240"/>
              </a:lnSpc>
            </a:pPr>
            <a:r>
              <a:rPr b="1" sz="2700" i="0" u="none">
                <a:solidFill>
                  <a:srgbClr val="1E293B"/>
                </a:solidFill>
                <a:latin typeface="Cinzel"/>
              </a:rPr>
              <a:t>Der Wendepunkt: Das Jahr 2027</a:t>
            </a:r>
          </a:p>
        </p:txBody>
      </p:sp>
      <p:sp>
        <p:nvSpPr>
          <p:cNvPr id="10" name="Rectangle 9"/>
          <p:cNvSpPr/>
          <p:nvPr/>
        </p:nvSpPr>
        <p:spPr>
          <a:xfrm>
            <a:off x="571500" y="1001910"/>
            <a:ext cx="11049000" cy="19050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512665"/>
            <a:ext cx="3524250" cy="261550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3875" y="2512665"/>
            <a:ext cx="3524250" cy="261550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96250" y="2512665"/>
            <a:ext cx="3524250" cy="261550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9150" y="2760315"/>
            <a:ext cx="523875" cy="52387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19150" y="3427065"/>
            <a:ext cx="3180397" cy="27235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145"/>
              </a:lnSpc>
            </a:pPr>
            <a:r>
              <a:rPr b="1" sz="1650" i="0" u="none">
                <a:solidFill>
                  <a:srgbClr val="1E3A8A"/>
                </a:solidFill>
                <a:latin typeface="Cinzel"/>
              </a:rPr>
              <a:t>1. Aufklärung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19150" y="3794670"/>
            <a:ext cx="3028950" cy="72866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0" sz="1275" i="0" u="none">
                <a:solidFill>
                  <a:srgbClr val="334155"/>
                </a:solidFill>
                <a:latin typeface="Plus Jakarta Sans"/>
              </a:rPr>
              <a:t>Verständliche Aufbereitung komplexer Finanzthemen ohne Fachjargon – direkt und nahbar für alle Generationen.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81525" y="2760315"/>
            <a:ext cx="523875" cy="52387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581525" y="3427065"/>
            <a:ext cx="3180397" cy="27235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145"/>
              </a:lnSpc>
            </a:pPr>
            <a:r>
              <a:rPr b="1" sz="1650" i="0" u="none">
                <a:solidFill>
                  <a:srgbClr val="1E3A8A"/>
                </a:solidFill>
                <a:latin typeface="Cinzel"/>
              </a:rPr>
              <a:t>2. Eigenregie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81525" y="3794670"/>
            <a:ext cx="3028950" cy="9715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0" sz="1275" i="0" u="none">
                <a:solidFill>
                  <a:srgbClr val="334155"/>
                </a:solidFill>
                <a:latin typeface="Plus Jakarta Sans"/>
              </a:rPr>
              <a:t>Befähigung zur Nutzung kostengünstiger Altersvorsorgedepots und weltweiter ETF-Märkte statt teurer Policen.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43900" y="2760315"/>
            <a:ext cx="523875" cy="52387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8343900" y="3427065"/>
            <a:ext cx="3180397" cy="27235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145"/>
              </a:lnSpc>
            </a:pPr>
            <a:r>
              <a:rPr b="1" sz="1650" i="0" u="none">
                <a:solidFill>
                  <a:srgbClr val="1E3A8A"/>
                </a:solidFill>
                <a:latin typeface="Cinzel"/>
              </a:rPr>
              <a:t>3. Substanzschutz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343900" y="3794670"/>
            <a:ext cx="3028950" cy="97155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0" sz="1275" i="0" u="none">
                <a:solidFill>
                  <a:srgbClr val="334155"/>
                </a:solidFill>
                <a:latin typeface="Plus Jakarta Sans"/>
              </a:rPr>
              <a:t>Einbindung physischer Sicherheitsanker wie Gold &amp; Rohstoffe zur Absicherung von Kaufkraft und Vermögen.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0587" y="2869852"/>
            <a:ext cx="381000" cy="304800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72012" y="2869852"/>
            <a:ext cx="342900" cy="304800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453437" y="2869852"/>
            <a:ext cx="304800" cy="30480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571500" y="476250"/>
            <a:ext cx="11601450" cy="43041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3240"/>
              </a:lnSpc>
            </a:pPr>
            <a:r>
              <a:rPr b="1" sz="2700" i="0" u="none">
                <a:solidFill>
                  <a:srgbClr val="1E293B"/>
                </a:solidFill>
                <a:latin typeface="Cinzel"/>
              </a:rPr>
              <a:t>Die 3 Säulen der Initiative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71500" y="1001910"/>
            <a:ext cx="11049000" cy="19050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1752600" y="2522636"/>
            <a:ext cx="8686800" cy="2595562"/>
          </a:xfrm>
          <a:prstGeom prst="roundRect">
            <a:avLst>
              <a:gd name="adj" fmla="val 0"/>
            </a:avLst>
          </a:prstGeom>
          <a:solidFill>
            <a:srgbClr val="FFFF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752600" y="2522636"/>
          <a:ext cx="8686800" cy="25955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  <a:lnL>
                  <a:noFill/>
                </a:lnL>
                <a:lnR>
                  <a:noFill/>
                </a:lnR>
                <a:lnT>
                  <a:noFill/>
                </a:lnT>
                <a:lnB>
                  <a:noFill/>
                </a:lnB>
                <a:lnV>
                  <a:noFill/>
                </a:lnV>
                <a:lnH>
                  <a:noFill/>
                </a:lnH>
              </a:tblPr>
              <a:tblGrid>
                <a:gridCol w="1638300"/>
                <a:gridCol w="3286125"/>
                <a:gridCol w="3762375"/>
              </a:tblGrid>
              <a:tr h="519112">
                <a:tc>
                  <a:txBody>
                    <a:bodyPr/>
                    <a:lstStyle/>
                    <a:p>
                      <a:pPr algn="l"/>
                      <a:r>
                        <a:rPr b="0" sz="1275" i="0" u="none">
                          <a:solidFill>
                            <a:srgbClr val="FFFFFF"/>
                          </a:solidFill>
                          <a:latin typeface="Plus Jakarta Sans SemiBold"/>
                        </a:rPr>
                        <a:t>Kriterium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75" i="0" u="none">
                          <a:solidFill>
                            <a:srgbClr val="FFFFFF"/>
                          </a:solidFill>
                          <a:latin typeface="Plus Jakarta Sans SemiBold"/>
                        </a:rPr>
                        <a:t>Altes System (Riester / Versicherung)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75" i="0" u="none">
                          <a:solidFill>
                            <a:srgbClr val="FFFFFF"/>
                          </a:solidFill>
                          <a:latin typeface="Plus Jakarta Sans SemiBold"/>
                        </a:rPr>
                        <a:t>Neues Altersvorsorgedepot (ab 2027)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F172A"/>
                    </a:solidFill>
                  </a:tcPr>
                </a:tc>
              </a:tr>
              <a:tr h="519112">
                <a:tc>
                  <a:txBody>
                    <a:bodyPr/>
                    <a:lstStyle/>
                    <a:p>
                      <a:pPr algn="l"/>
                      <a:r>
                        <a:rPr b="1" sz="1275" i="0" u="none">
                          <a:solidFill>
                            <a:srgbClr val="334155"/>
                          </a:solidFill>
                          <a:latin typeface="Plus Jakarta Sans"/>
                        </a:rPr>
                        <a:t>Kosten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75" i="0" u="none">
                          <a:solidFill>
                            <a:srgbClr val="334155"/>
                          </a:solidFill>
                          <a:latin typeface="Plus Jakarta Sans"/>
                        </a:rPr>
                        <a:t>Oft hoch (Abschluss &amp; Verwaltung)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75" i="0" u="none">
                          <a:solidFill>
                            <a:srgbClr val="334155"/>
                          </a:solidFill>
                          <a:latin typeface="Plus Jakarta Sans"/>
                        </a:rPr>
                        <a:t>Minimal (Direktanlage / ETF-Basis)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519112">
                <a:tc>
                  <a:txBody>
                    <a:bodyPr/>
                    <a:lstStyle/>
                    <a:p>
                      <a:pPr algn="l"/>
                      <a:r>
                        <a:rPr b="1" sz="1275" i="0" u="none">
                          <a:solidFill>
                            <a:srgbClr val="334155"/>
                          </a:solidFill>
                          <a:latin typeface="Plus Jakarta Sans"/>
                        </a:rPr>
                        <a:t>Flexibilität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75" i="0" u="none">
                          <a:solidFill>
                            <a:srgbClr val="334155"/>
                          </a:solidFill>
                          <a:latin typeface="Plus Jakarta Sans"/>
                        </a:rPr>
                        <a:t>Starr, gebunden an Garantie-Logik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75" i="0" u="none">
                          <a:solidFill>
                            <a:srgbClr val="334155"/>
                          </a:solidFill>
                          <a:latin typeface="Plus Jakarta Sans"/>
                        </a:rPr>
                        <a:t>Hoch, individuelle Anlagewahl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519112">
                <a:tc>
                  <a:txBody>
                    <a:bodyPr/>
                    <a:lstStyle/>
                    <a:p>
                      <a:pPr algn="l"/>
                      <a:r>
                        <a:rPr b="1" sz="1275" i="0" u="none">
                          <a:solidFill>
                            <a:srgbClr val="334155"/>
                          </a:solidFill>
                          <a:latin typeface="Plus Jakarta Sans"/>
                        </a:rPr>
                        <a:t>Renditechancen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75" i="0" u="none">
                          <a:solidFill>
                            <a:srgbClr val="334155"/>
                          </a:solidFill>
                          <a:latin typeface="Plus Jakarta Sans"/>
                        </a:rPr>
                        <a:t>Durch Garantiekosten stark gebremst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75" i="0" u="none">
                          <a:solidFill>
                            <a:srgbClr val="334155"/>
                          </a:solidFill>
                          <a:latin typeface="Plus Jakarta Sans"/>
                        </a:rPr>
                        <a:t>Volle Teilhabe am Weltwirtschaftswachstum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519114">
                <a:tc>
                  <a:txBody>
                    <a:bodyPr/>
                    <a:lstStyle/>
                    <a:p>
                      <a:pPr algn="l"/>
                      <a:r>
                        <a:rPr b="1" sz="1275" i="0" u="none">
                          <a:solidFill>
                            <a:srgbClr val="334155"/>
                          </a:solidFill>
                          <a:latin typeface="Plus Jakarta Sans"/>
                        </a:rPr>
                        <a:t>Transparenz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75" i="0" u="none">
                          <a:solidFill>
                            <a:srgbClr val="334155"/>
                          </a:solidFill>
                          <a:latin typeface="Plus Jakarta Sans"/>
                        </a:rPr>
                        <a:t>Komplexe Bedingungswerke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b="0" sz="1275" i="0" u="none">
                          <a:solidFill>
                            <a:srgbClr val="334155"/>
                          </a:solidFill>
                          <a:latin typeface="Plus Jakarta Sans"/>
                        </a:rPr>
                        <a:t>Jederzeit einsehbar und nachvollziehbar</a:t>
                      </a:r>
                    </a:p>
                  </a:txBody>
                  <a:tcPr anchor="ctr" marL="63500" marR="63500" marT="25400" marB="254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1752600" y="3027461"/>
            <a:ext cx="1638300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3390900" y="3027461"/>
            <a:ext cx="3286125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677025" y="3027461"/>
            <a:ext cx="3762375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1752600" y="3546574"/>
            <a:ext cx="1638300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3390900" y="3546574"/>
            <a:ext cx="3286125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677025" y="3546574"/>
            <a:ext cx="3762375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1752600" y="4065686"/>
            <a:ext cx="1638300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3390900" y="4065686"/>
            <a:ext cx="3286125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677025" y="4065686"/>
            <a:ext cx="3762375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1752600" y="4584799"/>
            <a:ext cx="1638300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3390900" y="4584799"/>
            <a:ext cx="3286125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677025" y="4584799"/>
            <a:ext cx="3762375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1752600" y="5103911"/>
            <a:ext cx="1638300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3390900" y="5103911"/>
            <a:ext cx="3286125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677025" y="5103911"/>
            <a:ext cx="3762375" cy="9525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71500" y="476250"/>
            <a:ext cx="11601450" cy="43041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3240"/>
              </a:lnSpc>
            </a:pPr>
            <a:r>
              <a:rPr b="1" sz="2700" i="0" u="none">
                <a:solidFill>
                  <a:srgbClr val="1E293B"/>
                </a:solidFill>
                <a:latin typeface="Cinzel"/>
              </a:rPr>
              <a:t>Klassische Vorsorge vs. Neues Depot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71500" y="1001910"/>
            <a:ext cx="11049000" cy="19050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1500" y="476250"/>
            <a:ext cx="5600700" cy="43041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3240"/>
              </a:lnSpc>
            </a:pPr>
            <a:r>
              <a:rPr b="1" sz="2700" i="0" u="none">
                <a:solidFill>
                  <a:srgbClr val="1E293B"/>
                </a:solidFill>
                <a:latin typeface="Cinzel"/>
              </a:rPr>
              <a:t>Mehrwert für Damme</a:t>
            </a:r>
          </a:p>
        </p:txBody>
      </p:sp>
      <p:sp>
        <p:nvSpPr>
          <p:cNvPr id="4" name="Rectangle 3"/>
          <p:cNvSpPr/>
          <p:nvPr/>
        </p:nvSpPr>
        <p:spPr>
          <a:xfrm>
            <a:off x="571500" y="1001910"/>
            <a:ext cx="5334000" cy="19050"/>
          </a:xfrm>
          <a:prstGeom prst="rect">
            <a:avLst/>
          </a:prstGeom>
          <a:solidFill>
            <a:srgbClr val="E2E8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0"/>
            <a:ext cx="59055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71500" y="1259085"/>
            <a:ext cx="5600700" cy="272355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2145"/>
              </a:lnSpc>
            </a:pPr>
            <a:r>
              <a:rPr b="1" sz="1650" i="0" u="none">
                <a:solidFill>
                  <a:srgbClr val="1E3A8A"/>
                </a:solidFill>
                <a:latin typeface="Cinzel"/>
              </a:rPr>
              <a:t>Gemeinsam Bürger stärken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1500" y="1626691"/>
            <a:ext cx="5334000" cy="72866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0" sz="1275" i="0" u="none">
                <a:solidFill>
                  <a:srgbClr val="334155"/>
                </a:solidFill>
                <a:latin typeface="Plus Jakarta Sans"/>
              </a:rPr>
              <a:t>Die Bürgerstiftung Damme ist der ideale Partner, um das Thema Finanzbildung als gemeinnützigen Dienst an den Bürgern zu verankern.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1500" y="2469653"/>
            <a:ext cx="5334000" cy="728662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ts val="1912"/>
              </a:lnSpc>
            </a:pPr>
            <a:r>
              <a:rPr b="0" sz="1275" i="0" u="none">
                <a:solidFill>
                  <a:srgbClr val="334155"/>
                </a:solidFill>
                <a:latin typeface="Plus Jakarta Sans"/>
              </a:rPr>
              <a:t>Gemeinsam schaffen wir ein kostenfreies, neutrales Informationsangebot, das Orientierung bietet und Jung und Alt verbindet.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